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63" r:id="rId4"/>
    <p:sldId id="257" r:id="rId5"/>
    <p:sldId id="267" r:id="rId6"/>
    <p:sldId id="258" r:id="rId7"/>
    <p:sldId id="268" r:id="rId8"/>
    <p:sldId id="262" r:id="rId9"/>
    <p:sldId id="259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02"/>
    <p:restoredTop sz="94643"/>
  </p:normalViewPr>
  <p:slideViewPr>
    <p:cSldViewPr snapToGrid="0" snapToObjects="1" showGuides="1">
      <p:cViewPr>
        <p:scale>
          <a:sx n="190" d="100"/>
          <a:sy n="190" d="100"/>
        </p:scale>
        <p:origin x="-1728" y="-856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wm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C6B434-F980-A246-BB73-07710CBCD3DE}" type="datetimeFigureOut">
              <a:rPr lang="en-US" smtClean="0"/>
              <a:t>8/31/19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542479-2400-994B-BA5C-123C2B2A6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03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42479-2400-994B-BA5C-123C2B2A6E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442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542479-2400-994B-BA5C-123C2B2A6E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106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B47B2-15F8-F04F-960F-32A964803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8C8C33-ED7C-B149-BAF8-A5D496615D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A6AA8-5B12-7147-81EF-654430468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5079F-8767-E842-A866-919F6CAE3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607CB-1473-534A-ACBF-584921132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425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A89DA-6D6C-BC45-A522-018D41888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04E108-1D21-1248-9B17-A82F44DB0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8A8F8-5D09-7348-90FE-92DE00ACF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38211-2BC3-AD4B-88AB-C3B0C04C5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6D85A-61B3-8B40-A92F-BA1EBEC7B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62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029D96-E9B9-874D-8277-3B3195D847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D7033-90CA-E44A-849A-21436E673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AAEE5-397A-CD44-BA32-F0AD395B0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748CB-6D5E-B541-AA43-738526909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66197-25E9-2D4D-966C-8FD917F60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680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D6C4D-418F-EB49-A458-0561992D8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9AC8D-E767-7845-8889-FE9EF64F1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7B484-6A9B-1644-9C33-853590591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07FDD-BDC1-F549-A4B0-299835055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1A6EE-4EA7-CF42-A378-F884014E8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65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E5087-3216-9F43-A020-A8D5ECD32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D64A1-9793-4C41-919A-45ECEEB35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D43B8-AD6F-4D43-9C83-0D51B8945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27C5A-0946-DA43-BB0A-40804A1D5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F5096-EBE3-9140-A4D3-7EB8531A7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414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F2E6B-04DF-3A43-887C-A7E58DE38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71B95-3F8A-1D46-8133-870939FE4E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B4995-04EB-6243-B0E4-C082E968E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BBF438-14F7-B44B-ABE1-90D90BD5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1BBE16-0871-6E41-A30F-5B007C779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1C452E-D5C1-CC41-A5E4-8E10C4BB5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061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CC58B-2C12-9F49-B0FF-9E12DD280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92287-24A3-1B4E-A33F-4B3B71D95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64211D-83B3-6644-9811-8113F0863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08FDC1-2C82-6244-A955-3E99C4110A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BBF040-2453-F14E-8FFC-1DA8B9B680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3F1306-E647-D343-82C7-A5877789D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A134E6-DF40-4D42-9EA5-63A762A0F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079E63-8D53-6B43-8D73-26EEED237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43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44526-5FAA-DB4D-8B98-80852A1CC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B4FB6E-A256-E548-A842-5C2834BC2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1B8D7D-0969-184E-BF38-2FD7F45EA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002727-6244-3546-904F-7D08A8342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3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8D1646-DB03-774C-A05D-B9DE50DD1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8248C-4A95-974B-BB60-BDDA3C807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DE5BAF-EF88-C946-9E05-84D91B0C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0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25CB1-7737-284E-B8F4-C3D2E3B06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2261C-6DEE-6D4C-8E56-2F3B687C4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907BE3-B3DF-2642-89D4-B8E61E813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132C63-1237-6248-917B-3CDBF1C76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D943E7-24FA-0C4F-9481-13C88618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46FB9-C7FB-B940-ABF6-770C0B603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840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5DC32-A171-E74B-9B66-9E86B80C5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3C3A58-5E4E-0948-99B6-8A68B6DB50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61FF1-3A5D-E54C-BC1B-E10EF5BFF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CA217-7EA0-7A43-92D4-8E4036A93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08CC3-F646-AB4B-9FF6-37C86A2C9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6DF48D-42C0-EE43-9136-80555F28A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715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8ABA67-CC70-614E-B521-7E8C5BB9A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F51ED-20D6-3740-B7D7-6AF880E98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53D8F-EC76-D14E-B04A-EAB20381D5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3929A-51C4-E347-9E37-70B07E928E9E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608C0-762D-7249-A3C9-641A359F67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B611D-65AD-CB4F-B553-FBAA34F002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312E9-9B7C-C543-B483-BF5AD9C54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08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w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72B0E7-ED86-5244-8F8C-5793539C37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0932" r="18825"/>
          <a:stretch/>
        </p:blipFill>
        <p:spPr>
          <a:xfrm>
            <a:off x="-305" y="-1"/>
            <a:ext cx="6423053" cy="6858001"/>
          </a:xfrm>
          <a:prstGeom prst="rect">
            <a:avLst/>
          </a:prstGeom>
        </p:spPr>
      </p:pic>
      <p:pic>
        <p:nvPicPr>
          <p:cNvPr id="27" name="Picture 23">
            <a:extLst>
              <a:ext uri="{FF2B5EF4-FFF2-40B4-BE49-F238E27FC236}">
                <a16:creationId xmlns:a16="http://schemas.microsoft.com/office/drawing/2014/main" id="{24F266AD-725B-4A9D-B448-4C000F95C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5C4775-05EA-6C4E-B41B-E5AE6EEED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8272" y="3992591"/>
            <a:ext cx="4800261" cy="1644592"/>
          </a:xfrm>
        </p:spPr>
        <p:txBody>
          <a:bodyPr anchor="t">
            <a:normAutofit/>
          </a:bodyPr>
          <a:lstStyle/>
          <a:p>
            <a:pPr algn="l"/>
            <a:r>
              <a:rPr lang="en-US" sz="4000" dirty="0">
                <a:solidFill>
                  <a:srgbClr val="000000"/>
                </a:solidFill>
              </a:rPr>
              <a:t>Multi-season occupancy models</a:t>
            </a:r>
          </a:p>
        </p:txBody>
      </p:sp>
    </p:spTree>
    <p:extLst>
      <p:ext uri="{BB962C8B-B14F-4D97-AF65-F5344CB8AC3E}">
        <p14:creationId xmlns:p14="http://schemas.microsoft.com/office/powerpoint/2010/main" val="3987499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5B2E0-F0A3-B949-B8FF-F8B4D119E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example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9C4DC6-0CE0-264B-98C0-6D43ECCF3A04}"/>
              </a:ext>
            </a:extLst>
          </p:cNvPr>
          <p:cNvSpPr txBox="1"/>
          <p:nvPr/>
        </p:nvSpPr>
        <p:spPr>
          <a:xfrm>
            <a:off x="475129" y="5927349"/>
            <a:ext cx="4520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Jones et al. 2018. Divers. and Dist. 24(3).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C1BC6D-5049-6241-81D5-7E3345838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353" y="1579068"/>
            <a:ext cx="5399707" cy="416016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E27C19E-4A94-7D49-9488-1BD124F5C473}"/>
              </a:ext>
            </a:extLst>
          </p:cNvPr>
          <p:cNvSpPr/>
          <p:nvPr/>
        </p:nvSpPr>
        <p:spPr>
          <a:xfrm>
            <a:off x="643218" y="1579068"/>
            <a:ext cx="1680054" cy="43482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close up of an owl&#10;&#10;Description automatically generated">
            <a:extLst>
              <a:ext uri="{FF2B5EF4-FFF2-40B4-BE49-F238E27FC236}">
                <a16:creationId xmlns:a16="http://schemas.microsoft.com/office/drawing/2014/main" id="{5C83B4BB-EB30-0C43-9EBC-0067C2D865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7" b="9013"/>
          <a:stretch/>
        </p:blipFill>
        <p:spPr>
          <a:xfrm>
            <a:off x="6096000" y="1940333"/>
            <a:ext cx="6229747" cy="354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83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ight Arrow 21">
            <a:extLst>
              <a:ext uri="{FF2B5EF4-FFF2-40B4-BE49-F238E27FC236}">
                <a16:creationId xmlns:a16="http://schemas.microsoft.com/office/drawing/2014/main" id="{2F1BDD28-A2B2-FB47-8701-EB4E9C9CF2C7}"/>
              </a:ext>
            </a:extLst>
          </p:cNvPr>
          <p:cNvSpPr/>
          <p:nvPr/>
        </p:nvSpPr>
        <p:spPr>
          <a:xfrm>
            <a:off x="3561532" y="3878076"/>
            <a:ext cx="1181389" cy="3160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1B7E9F-3A54-E043-98A2-5B2574D0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Did they stay or did they go?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AE0983-2BE6-FE42-B4E9-CDE43C5E977D}"/>
              </a:ext>
            </a:extLst>
          </p:cNvPr>
          <p:cNvSpPr txBox="1"/>
          <p:nvPr/>
        </p:nvSpPr>
        <p:spPr>
          <a:xfrm>
            <a:off x="1081976" y="2956386"/>
            <a:ext cx="2245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Year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2DA9D9-6F1B-624D-BD40-155822EF32C2}"/>
              </a:ext>
            </a:extLst>
          </p:cNvPr>
          <p:cNvSpPr txBox="1"/>
          <p:nvPr/>
        </p:nvSpPr>
        <p:spPr>
          <a:xfrm>
            <a:off x="4936465" y="2904831"/>
            <a:ext cx="2245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Year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14463F-0D70-AB4C-A114-50F2A40265F5}"/>
              </a:ext>
            </a:extLst>
          </p:cNvPr>
          <p:cNvSpPr txBox="1"/>
          <p:nvPr/>
        </p:nvSpPr>
        <p:spPr>
          <a:xfrm>
            <a:off x="5802546" y="4560405"/>
            <a:ext cx="907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?</a:t>
            </a:r>
            <a:endParaRPr lang="en-US" dirty="0"/>
          </a:p>
        </p:txBody>
      </p:sp>
      <p:pic>
        <p:nvPicPr>
          <p:cNvPr id="17" name="Graphic 16" descr="Sparrow">
            <a:extLst>
              <a:ext uri="{FF2B5EF4-FFF2-40B4-BE49-F238E27FC236}">
                <a16:creationId xmlns:a16="http://schemas.microsoft.com/office/drawing/2014/main" id="{3828FF78-6309-5241-ACC9-6609657DB7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1057" y="3362839"/>
            <a:ext cx="1205301" cy="1205301"/>
          </a:xfrm>
          <a:prstGeom prst="rect">
            <a:avLst/>
          </a:prstGeom>
        </p:spPr>
      </p:pic>
      <p:pic>
        <p:nvPicPr>
          <p:cNvPr id="25" name="Graphic 24" descr="Sparrow">
            <a:extLst>
              <a:ext uri="{FF2B5EF4-FFF2-40B4-BE49-F238E27FC236}">
                <a16:creationId xmlns:a16="http://schemas.microsoft.com/office/drawing/2014/main" id="{8AB4D9B3-04F4-A746-BEA1-8FC0B37069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0869" y="3355104"/>
            <a:ext cx="1205301" cy="1205301"/>
          </a:xfrm>
          <a:prstGeom prst="rect">
            <a:avLst/>
          </a:prstGeom>
        </p:spPr>
      </p:pic>
      <p:pic>
        <p:nvPicPr>
          <p:cNvPr id="27" name="Graphic 26" descr="Sparrow">
            <a:extLst>
              <a:ext uri="{FF2B5EF4-FFF2-40B4-BE49-F238E27FC236}">
                <a16:creationId xmlns:a16="http://schemas.microsoft.com/office/drawing/2014/main" id="{B4D9A715-669D-6D45-AEC4-4C4D96407D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76934" y="3358233"/>
            <a:ext cx="1205301" cy="1205301"/>
          </a:xfrm>
          <a:prstGeom prst="rect">
            <a:avLst/>
          </a:prstGeom>
        </p:spPr>
      </p:pic>
      <p:pic>
        <p:nvPicPr>
          <p:cNvPr id="28" name="Graphic 27" descr="Sparrow">
            <a:extLst>
              <a:ext uri="{FF2B5EF4-FFF2-40B4-BE49-F238E27FC236}">
                <a16:creationId xmlns:a16="http://schemas.microsoft.com/office/drawing/2014/main" id="{F3B63120-0961-0748-AC2A-C8E8DD4CE7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84050" y="3362039"/>
            <a:ext cx="1205301" cy="1205301"/>
          </a:xfrm>
          <a:prstGeom prst="rect">
            <a:avLst/>
          </a:prstGeom>
        </p:spPr>
      </p:pic>
      <p:pic>
        <p:nvPicPr>
          <p:cNvPr id="29" name="Graphic 28" descr="Sparrow">
            <a:extLst>
              <a:ext uri="{FF2B5EF4-FFF2-40B4-BE49-F238E27FC236}">
                <a16:creationId xmlns:a16="http://schemas.microsoft.com/office/drawing/2014/main" id="{7E752E7F-9761-EE4A-8EFC-29B1145B6B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4060" y="3368865"/>
            <a:ext cx="1205301" cy="1205301"/>
          </a:xfrm>
          <a:prstGeom prst="rect">
            <a:avLst/>
          </a:prstGeom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FFEAAEE2-5784-C341-86FD-97DB5CADA0FF}"/>
              </a:ext>
            </a:extLst>
          </p:cNvPr>
          <p:cNvSpPr/>
          <p:nvPr/>
        </p:nvSpPr>
        <p:spPr>
          <a:xfrm>
            <a:off x="7523679" y="3965489"/>
            <a:ext cx="1181389" cy="3160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E0A7BA-E7AE-B741-A315-DCE7F59CA3E7}"/>
              </a:ext>
            </a:extLst>
          </p:cNvPr>
          <p:cNvSpPr txBox="1"/>
          <p:nvPr/>
        </p:nvSpPr>
        <p:spPr>
          <a:xfrm>
            <a:off x="9226404" y="2992707"/>
            <a:ext cx="2245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Year 3</a:t>
            </a:r>
          </a:p>
        </p:txBody>
      </p:sp>
      <p:pic>
        <p:nvPicPr>
          <p:cNvPr id="32" name="Graphic 31" descr="Sparrow">
            <a:extLst>
              <a:ext uri="{FF2B5EF4-FFF2-40B4-BE49-F238E27FC236}">
                <a16:creationId xmlns:a16="http://schemas.microsoft.com/office/drawing/2014/main" id="{C34EC503-FC2F-E44E-8396-B34092F33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10549" y="3361378"/>
            <a:ext cx="1205301" cy="1205301"/>
          </a:xfrm>
          <a:prstGeom prst="rect">
            <a:avLst/>
          </a:prstGeom>
        </p:spPr>
      </p:pic>
      <p:pic>
        <p:nvPicPr>
          <p:cNvPr id="33" name="Graphic 32" descr="Sparrow">
            <a:extLst>
              <a:ext uri="{FF2B5EF4-FFF2-40B4-BE49-F238E27FC236}">
                <a16:creationId xmlns:a16="http://schemas.microsoft.com/office/drawing/2014/main" id="{EF3031CF-1B7D-2A4F-8FE3-DA6B4EAA09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0693" y="3361377"/>
            <a:ext cx="1205301" cy="1205301"/>
          </a:xfrm>
          <a:prstGeom prst="rect">
            <a:avLst/>
          </a:prstGeom>
        </p:spPr>
      </p:pic>
      <p:pic>
        <p:nvPicPr>
          <p:cNvPr id="34" name="Graphic 33" descr="Sparrow">
            <a:extLst>
              <a:ext uri="{FF2B5EF4-FFF2-40B4-BE49-F238E27FC236}">
                <a16:creationId xmlns:a16="http://schemas.microsoft.com/office/drawing/2014/main" id="{7B41B08C-4AE0-E446-B2F2-89F1A7D6A0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02732" y="3359848"/>
            <a:ext cx="1205301" cy="1205301"/>
          </a:xfrm>
          <a:prstGeom prst="rect">
            <a:avLst/>
          </a:prstGeom>
        </p:spPr>
      </p:pic>
      <p:pic>
        <p:nvPicPr>
          <p:cNvPr id="35" name="Graphic 34" descr="Sparrow">
            <a:extLst>
              <a:ext uri="{FF2B5EF4-FFF2-40B4-BE49-F238E27FC236}">
                <a16:creationId xmlns:a16="http://schemas.microsoft.com/office/drawing/2014/main" id="{FEDB6F8E-27DD-2D48-B663-5084902740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04720" y="3359025"/>
            <a:ext cx="1205301" cy="120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57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E4588-71EC-0446-9824-CB911DA60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540" y="1690688"/>
            <a:ext cx="10515600" cy="5319919"/>
          </a:xfrm>
        </p:spPr>
        <p:txBody>
          <a:bodyPr>
            <a:normAutofit/>
          </a:bodyPr>
          <a:lstStyle/>
          <a:p>
            <a:r>
              <a:rPr lang="en-US" dirty="0"/>
              <a:t>Occupancy of a patch can change </a:t>
            </a:r>
            <a:r>
              <a:rPr lang="en-US" dirty="0">
                <a:solidFill>
                  <a:srgbClr val="C00000"/>
                </a:solidFill>
              </a:rPr>
              <a:t>between</a:t>
            </a:r>
            <a:r>
              <a:rPr lang="en-US" dirty="0"/>
              <a:t> seasons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Occupancy of a patch </a:t>
            </a:r>
            <a:r>
              <a:rPr lang="en-US" u="sng" dirty="0"/>
              <a:t>cannot</a:t>
            </a:r>
            <a:r>
              <a:rPr lang="en-US" dirty="0"/>
              <a:t> change </a:t>
            </a:r>
            <a:r>
              <a:rPr lang="en-US" dirty="0">
                <a:solidFill>
                  <a:srgbClr val="C00000"/>
                </a:solidFill>
              </a:rPr>
              <a:t>within</a:t>
            </a:r>
            <a:r>
              <a:rPr lang="en-US" dirty="0"/>
              <a:t> seasons</a:t>
            </a:r>
          </a:p>
          <a:p>
            <a:pPr lvl="1"/>
            <a:endParaRPr lang="en-US" dirty="0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C54ADA5B-8102-6F40-BECC-5235913A7FE3}"/>
              </a:ext>
            </a:extLst>
          </p:cNvPr>
          <p:cNvSpPr/>
          <p:nvPr/>
        </p:nvSpPr>
        <p:spPr>
          <a:xfrm>
            <a:off x="2662611" y="2264270"/>
            <a:ext cx="1748415" cy="13769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Extinction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ABC7B8-3BC1-F545-B3E0-0D93CB2D0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Multi-season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2A8D9E-03AA-DB4F-9EFF-1736B66E4BB1}"/>
              </a:ext>
            </a:extLst>
          </p:cNvPr>
          <p:cNvSpPr txBox="1"/>
          <p:nvPr/>
        </p:nvSpPr>
        <p:spPr>
          <a:xfrm>
            <a:off x="660525" y="2152437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FFE6AB-D7C2-FB40-BD6C-7DFE21AE37FE}"/>
              </a:ext>
            </a:extLst>
          </p:cNvPr>
          <p:cNvSpPr txBox="1"/>
          <p:nvPr/>
        </p:nvSpPr>
        <p:spPr>
          <a:xfrm>
            <a:off x="4880882" y="2146738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2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1A42893-663F-3B45-88A7-A6C4EDEEAB78}"/>
              </a:ext>
            </a:extLst>
          </p:cNvPr>
          <p:cNvGrpSpPr/>
          <p:nvPr/>
        </p:nvGrpSpPr>
        <p:grpSpPr>
          <a:xfrm>
            <a:off x="1112732" y="2483465"/>
            <a:ext cx="1270000" cy="914400"/>
            <a:chOff x="1045867" y="2452340"/>
            <a:chExt cx="1270000" cy="914400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E9BE8BAD-60E9-D943-8D3E-22700DC386BB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Graphic 8" descr="Sparrow">
              <a:extLst>
                <a:ext uri="{FF2B5EF4-FFF2-40B4-BE49-F238E27FC236}">
                  <a16:creationId xmlns:a16="http://schemas.microsoft.com/office/drawing/2014/main" id="{992F1D14-CD5D-8740-9086-7F0CCED09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3FA446D-23B5-EA4E-9EF3-7161B7AB4DA6}"/>
              </a:ext>
            </a:extLst>
          </p:cNvPr>
          <p:cNvGrpSpPr/>
          <p:nvPr/>
        </p:nvGrpSpPr>
        <p:grpSpPr>
          <a:xfrm>
            <a:off x="5246296" y="2501607"/>
            <a:ext cx="1270000" cy="914400"/>
            <a:chOff x="5001742" y="2533506"/>
            <a:chExt cx="1270000" cy="914400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708BB3EC-8E27-5740-8831-9B43320A1EE0}"/>
                </a:ext>
              </a:extLst>
            </p:cNvPr>
            <p:cNvSpPr/>
            <p:nvPr/>
          </p:nvSpPr>
          <p:spPr>
            <a:xfrm>
              <a:off x="5001742" y="2656001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Graphic 9" descr="Sparrow">
              <a:extLst>
                <a:ext uri="{FF2B5EF4-FFF2-40B4-BE49-F238E27FC236}">
                  <a16:creationId xmlns:a16="http://schemas.microsoft.com/office/drawing/2014/main" id="{04C6B4D4-4A49-784D-AA92-D7C1FC9BE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08758" y="2533506"/>
              <a:ext cx="914400" cy="914400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A581A65-57B3-E048-A9D8-D5D5E9499408}"/>
              </a:ext>
            </a:extLst>
          </p:cNvPr>
          <p:cNvSpPr txBox="1"/>
          <p:nvPr/>
        </p:nvSpPr>
        <p:spPr>
          <a:xfrm>
            <a:off x="9263224" y="2146738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3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94C1F510-800E-6148-A9A6-E9D6E2747C33}"/>
              </a:ext>
            </a:extLst>
          </p:cNvPr>
          <p:cNvSpPr/>
          <p:nvPr/>
        </p:nvSpPr>
        <p:spPr>
          <a:xfrm>
            <a:off x="7097607" y="2266995"/>
            <a:ext cx="1748415" cy="13769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Colonization</a:t>
            </a:r>
          </a:p>
        </p:txBody>
      </p:sp>
      <p:pic>
        <p:nvPicPr>
          <p:cNvPr id="29" name="Graphic 28" descr="Sparrow">
            <a:extLst>
              <a:ext uri="{FF2B5EF4-FFF2-40B4-BE49-F238E27FC236}">
                <a16:creationId xmlns:a16="http://schemas.microsoft.com/office/drawing/2014/main" id="{5F5173EF-C2C8-A849-AC90-FA1DB935D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11523" y="5526914"/>
            <a:ext cx="547602" cy="547602"/>
          </a:xfrm>
          <a:prstGeom prst="rect">
            <a:avLst/>
          </a:prstGeom>
        </p:spPr>
      </p:pic>
      <p:pic>
        <p:nvPicPr>
          <p:cNvPr id="30" name="Graphic 29" descr="Sparrow">
            <a:extLst>
              <a:ext uri="{FF2B5EF4-FFF2-40B4-BE49-F238E27FC236}">
                <a16:creationId xmlns:a16="http://schemas.microsoft.com/office/drawing/2014/main" id="{2032BBCA-1B70-244B-80BA-0EE944A761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82373" y="5532903"/>
            <a:ext cx="547602" cy="547602"/>
          </a:xfrm>
          <a:prstGeom prst="rect">
            <a:avLst/>
          </a:prstGeom>
        </p:spPr>
      </p:pic>
      <p:pic>
        <p:nvPicPr>
          <p:cNvPr id="31" name="Graphic 30" descr="Sparrow">
            <a:extLst>
              <a:ext uri="{FF2B5EF4-FFF2-40B4-BE49-F238E27FC236}">
                <a16:creationId xmlns:a16="http://schemas.microsoft.com/office/drawing/2014/main" id="{CA27F8B3-6D66-754F-96CC-0A49636E8A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3510" y="5532903"/>
            <a:ext cx="547602" cy="547602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F176F3E-1976-6C41-9819-8021259FFCA2}"/>
              </a:ext>
            </a:extLst>
          </p:cNvPr>
          <p:cNvSpPr txBox="1"/>
          <p:nvPr/>
        </p:nvSpPr>
        <p:spPr>
          <a:xfrm>
            <a:off x="3034133" y="5601262"/>
            <a:ext cx="538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Need closure to estimate detection!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1A7613B-DEC7-B149-A695-E78869F6A2DE}"/>
              </a:ext>
            </a:extLst>
          </p:cNvPr>
          <p:cNvSpPr txBox="1"/>
          <p:nvPr/>
        </p:nvSpPr>
        <p:spPr>
          <a:xfrm>
            <a:off x="1157878" y="5419209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600" dirty="0"/>
              <a:t>p</a:t>
            </a:r>
            <a:r>
              <a:rPr lang="en-US" sz="3600" baseline="-25000" dirty="0"/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77F2C07-9990-2B46-B0D9-26D94ACEF339}"/>
              </a:ext>
            </a:extLst>
          </p:cNvPr>
          <p:cNvSpPr txBox="1"/>
          <p:nvPr/>
        </p:nvSpPr>
        <p:spPr>
          <a:xfrm>
            <a:off x="395998" y="2606671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l-GR" sz="3600" dirty="0"/>
              <a:t>ψ</a:t>
            </a:r>
            <a:r>
              <a:rPr lang="en-US" sz="3600" baseline="-25000" dirty="0"/>
              <a:t>1</a:t>
            </a:r>
            <a:br>
              <a:rPr lang="el-GR" sz="3600" dirty="0"/>
            </a:br>
            <a:endParaRPr lang="el-GR" sz="3600" dirty="0"/>
          </a:p>
          <a:p>
            <a:endParaRPr lang="en-US" sz="3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1C257DC-9094-1A40-BB87-DEFA615832C8}"/>
              </a:ext>
            </a:extLst>
          </p:cNvPr>
          <p:cNvSpPr txBox="1"/>
          <p:nvPr/>
        </p:nvSpPr>
        <p:spPr>
          <a:xfrm>
            <a:off x="4520711" y="2596280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l-GR" sz="3600" dirty="0"/>
              <a:t>ψ</a:t>
            </a:r>
            <a:r>
              <a:rPr lang="en-US" sz="3600" baseline="-25000" dirty="0"/>
              <a:t>2</a:t>
            </a:r>
            <a:br>
              <a:rPr lang="el-GR" sz="3600" dirty="0"/>
            </a:br>
            <a:endParaRPr lang="el-GR" sz="3600" dirty="0"/>
          </a:p>
          <a:p>
            <a:endParaRPr lang="en-US" sz="3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0900CA-1470-E94F-B3DC-9ED0F8B9DDEA}"/>
              </a:ext>
            </a:extLst>
          </p:cNvPr>
          <p:cNvSpPr txBox="1"/>
          <p:nvPr/>
        </p:nvSpPr>
        <p:spPr>
          <a:xfrm>
            <a:off x="9012741" y="2606259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l-GR" sz="3600" dirty="0"/>
              <a:t>ψ</a:t>
            </a:r>
            <a:r>
              <a:rPr lang="en-US" sz="3600" baseline="-25000" dirty="0"/>
              <a:t>3</a:t>
            </a:r>
            <a:br>
              <a:rPr lang="el-GR" sz="3600" dirty="0"/>
            </a:br>
            <a:endParaRPr lang="el-GR" sz="3600" dirty="0"/>
          </a:p>
          <a:p>
            <a:endParaRPr lang="en-US" sz="360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5A3F2DA-D651-E24A-9802-72239F52E88D}"/>
              </a:ext>
            </a:extLst>
          </p:cNvPr>
          <p:cNvGrpSpPr/>
          <p:nvPr/>
        </p:nvGrpSpPr>
        <p:grpSpPr>
          <a:xfrm>
            <a:off x="9713398" y="2483465"/>
            <a:ext cx="1270000" cy="914400"/>
            <a:chOff x="1045867" y="2452340"/>
            <a:chExt cx="1270000" cy="914400"/>
          </a:xfrm>
        </p:grpSpPr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139CD6F-8894-B34E-9B87-94F7BD563329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Graphic 46" descr="Sparrow">
              <a:extLst>
                <a:ext uri="{FF2B5EF4-FFF2-40B4-BE49-F238E27FC236}">
                  <a16:creationId xmlns:a16="http://schemas.microsoft.com/office/drawing/2014/main" id="{8C0B7B6E-AF9D-3E48-A6F3-8FBF1831B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7B10A02-2DD0-F349-9118-EB7850D3427C}"/>
              </a:ext>
            </a:extLst>
          </p:cNvPr>
          <p:cNvGrpSpPr/>
          <p:nvPr/>
        </p:nvGrpSpPr>
        <p:grpSpPr>
          <a:xfrm>
            <a:off x="1768446" y="4601581"/>
            <a:ext cx="1270000" cy="914400"/>
            <a:chOff x="1045867" y="2452340"/>
            <a:chExt cx="1270000" cy="914400"/>
          </a:xfrm>
        </p:grpSpPr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4560ED15-B0F3-0E40-BDD3-8B3CF5EC5DDD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Graphic 49" descr="Sparrow">
              <a:extLst>
                <a:ext uri="{FF2B5EF4-FFF2-40B4-BE49-F238E27FC236}">
                  <a16:creationId xmlns:a16="http://schemas.microsoft.com/office/drawing/2014/main" id="{D1C2FEAC-45B7-5041-AEC0-B59A7AC05C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AE441889-0E5A-1F49-8985-CBEFF49B4DE4}"/>
              </a:ext>
            </a:extLst>
          </p:cNvPr>
          <p:cNvSpPr txBox="1"/>
          <p:nvPr/>
        </p:nvSpPr>
        <p:spPr>
          <a:xfrm>
            <a:off x="979682" y="4737855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l-GR" sz="3600" dirty="0"/>
              <a:t>ψ</a:t>
            </a:r>
            <a:r>
              <a:rPr lang="en-US" sz="3600" baseline="-25000" dirty="0"/>
              <a:t>1</a:t>
            </a:r>
            <a:br>
              <a:rPr lang="el-GR" sz="3600" dirty="0"/>
            </a:br>
            <a:endParaRPr lang="el-GR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64637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xtract 4">
            <a:extLst>
              <a:ext uri="{FF2B5EF4-FFF2-40B4-BE49-F238E27FC236}">
                <a16:creationId xmlns:a16="http://schemas.microsoft.com/office/drawing/2014/main" id="{CD299F91-E496-B248-A91A-5427328A42D9}"/>
              </a:ext>
            </a:extLst>
          </p:cNvPr>
          <p:cNvSpPr/>
          <p:nvPr/>
        </p:nvSpPr>
        <p:spPr>
          <a:xfrm>
            <a:off x="2630932" y="2882430"/>
            <a:ext cx="1901665" cy="1485120"/>
          </a:xfrm>
          <a:prstGeom prst="flowChartExtra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1280160" rtlCol="0" anchor="t">
            <a:noAutofit/>
          </a:bodyPr>
          <a:lstStyle/>
          <a:p>
            <a:pPr algn="ctr"/>
            <a:r>
              <a:rPr lang="en-US" sz="2400" dirty="0"/>
              <a:t>1</a:t>
            </a:r>
          </a:p>
          <a:p>
            <a:pPr algn="ctr"/>
            <a:endParaRPr lang="en-US" dirty="0"/>
          </a:p>
          <a:p>
            <a:pPr algn="ctr"/>
            <a:r>
              <a:rPr lang="en-US" sz="1600" dirty="0"/>
              <a:t>1,2, …, K</a:t>
            </a:r>
            <a:r>
              <a:rPr lang="en-US" sz="1600" baseline="-25000" dirty="0"/>
              <a:t>1</a:t>
            </a:r>
          </a:p>
        </p:txBody>
      </p:sp>
      <p:sp>
        <p:nvSpPr>
          <p:cNvPr id="8" name="Extract 7">
            <a:extLst>
              <a:ext uri="{FF2B5EF4-FFF2-40B4-BE49-F238E27FC236}">
                <a16:creationId xmlns:a16="http://schemas.microsoft.com/office/drawing/2014/main" id="{C497E0DF-3BF5-2C45-8EA7-155BF17DDD9B}"/>
              </a:ext>
            </a:extLst>
          </p:cNvPr>
          <p:cNvSpPr/>
          <p:nvPr/>
        </p:nvSpPr>
        <p:spPr>
          <a:xfrm>
            <a:off x="8240462" y="2882430"/>
            <a:ext cx="1901665" cy="1485120"/>
          </a:xfrm>
          <a:prstGeom prst="flowChartExtra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1280160" rtlCol="0" anchor="t">
            <a:noAutofit/>
          </a:bodyPr>
          <a:lstStyle/>
          <a:p>
            <a:pPr algn="ctr"/>
            <a:r>
              <a:rPr lang="en-US" sz="2400" dirty="0"/>
              <a:t>T</a:t>
            </a:r>
          </a:p>
          <a:p>
            <a:pPr algn="ctr"/>
            <a:endParaRPr lang="en-US" dirty="0"/>
          </a:p>
          <a:p>
            <a:pPr algn="ctr"/>
            <a:r>
              <a:rPr lang="en-US" sz="1600" dirty="0"/>
              <a:t>1,2, …, K</a:t>
            </a:r>
            <a:r>
              <a:rPr lang="en-US" sz="1600" baseline="-25000" dirty="0"/>
              <a:t>T</a:t>
            </a:r>
          </a:p>
        </p:txBody>
      </p:sp>
      <p:sp>
        <p:nvSpPr>
          <p:cNvPr id="9" name="Extract 8">
            <a:extLst>
              <a:ext uri="{FF2B5EF4-FFF2-40B4-BE49-F238E27FC236}">
                <a16:creationId xmlns:a16="http://schemas.microsoft.com/office/drawing/2014/main" id="{932CB743-EAB3-4440-BD55-4E5F48965016}"/>
              </a:ext>
            </a:extLst>
          </p:cNvPr>
          <p:cNvSpPr/>
          <p:nvPr/>
        </p:nvSpPr>
        <p:spPr>
          <a:xfrm>
            <a:off x="5435697" y="2873035"/>
            <a:ext cx="1901665" cy="1485120"/>
          </a:xfrm>
          <a:prstGeom prst="flowChartExtra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1280160" rtlCol="0" anchor="t">
            <a:noAutofit/>
          </a:bodyPr>
          <a:lstStyle/>
          <a:p>
            <a:pPr algn="ctr"/>
            <a:r>
              <a:rPr lang="en-US" sz="2400" dirty="0"/>
              <a:t>2</a:t>
            </a:r>
          </a:p>
          <a:p>
            <a:pPr algn="ctr"/>
            <a:endParaRPr lang="en-US" dirty="0"/>
          </a:p>
          <a:p>
            <a:pPr algn="ctr"/>
            <a:r>
              <a:rPr lang="en-US" sz="1600" dirty="0"/>
              <a:t>1,2, …, K</a:t>
            </a:r>
            <a:r>
              <a:rPr lang="en-US" sz="1600" baseline="-25000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A89641-59DE-8E41-B786-1EEAB7BFBDA9}"/>
              </a:ext>
            </a:extLst>
          </p:cNvPr>
          <p:cNvSpPr txBox="1"/>
          <p:nvPr/>
        </p:nvSpPr>
        <p:spPr>
          <a:xfrm>
            <a:off x="1528309" y="3384762"/>
            <a:ext cx="1431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Season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B56575-1B97-7942-A30B-8801DE52517D}"/>
              </a:ext>
            </a:extLst>
          </p:cNvPr>
          <p:cNvSpPr txBox="1"/>
          <p:nvPr/>
        </p:nvSpPr>
        <p:spPr>
          <a:xfrm>
            <a:off x="1720662" y="3982218"/>
            <a:ext cx="1431985" cy="375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Survey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06F264-888F-1E44-82A5-5B4AE460618F}"/>
              </a:ext>
            </a:extLst>
          </p:cNvPr>
          <p:cNvSpPr txBox="1"/>
          <p:nvPr/>
        </p:nvSpPr>
        <p:spPr>
          <a:xfrm>
            <a:off x="8489563" y="5398720"/>
            <a:ext cx="1500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CC05B3-8BF6-604B-B95A-34C81AA5DE59}"/>
              </a:ext>
            </a:extLst>
          </p:cNvPr>
          <p:cNvSpPr txBox="1"/>
          <p:nvPr/>
        </p:nvSpPr>
        <p:spPr>
          <a:xfrm>
            <a:off x="5633294" y="5398886"/>
            <a:ext cx="1500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91AB0B-C2A9-7849-8434-ACA9EFDF5383}"/>
              </a:ext>
            </a:extLst>
          </p:cNvPr>
          <p:cNvSpPr txBox="1"/>
          <p:nvPr/>
        </p:nvSpPr>
        <p:spPr>
          <a:xfrm>
            <a:off x="2777025" y="5359564"/>
            <a:ext cx="1500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397FE9-1A77-9A47-97F2-7D26436AF3E6}"/>
              </a:ext>
            </a:extLst>
          </p:cNvPr>
          <p:cNvSpPr txBox="1"/>
          <p:nvPr/>
        </p:nvSpPr>
        <p:spPr>
          <a:xfrm>
            <a:off x="586626" y="5195497"/>
            <a:ext cx="1799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Detection history</a:t>
            </a:r>
          </a:p>
        </p:txBody>
      </p:sp>
      <p:pic>
        <p:nvPicPr>
          <p:cNvPr id="27" name="Graphic 26" descr="Sparrow">
            <a:extLst>
              <a:ext uri="{FF2B5EF4-FFF2-40B4-BE49-F238E27FC236}">
                <a16:creationId xmlns:a16="http://schemas.microsoft.com/office/drawing/2014/main" id="{2E93F028-7C74-3B4B-856C-9BE715C97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66361" y="4433865"/>
            <a:ext cx="914400" cy="914400"/>
          </a:xfrm>
          <a:prstGeom prst="rect">
            <a:avLst/>
          </a:prstGeom>
        </p:spPr>
      </p:pic>
      <p:pic>
        <p:nvPicPr>
          <p:cNvPr id="28" name="Graphic 27" descr="Sparrow">
            <a:extLst>
              <a:ext uri="{FF2B5EF4-FFF2-40B4-BE49-F238E27FC236}">
                <a16:creationId xmlns:a16="http://schemas.microsoft.com/office/drawing/2014/main" id="{B15DBDDD-459C-DB4E-AB4B-20051FB75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82861" y="4445164"/>
            <a:ext cx="914400" cy="914400"/>
          </a:xfrm>
          <a:prstGeom prst="rect">
            <a:avLst/>
          </a:prstGeom>
        </p:spPr>
      </p:pic>
      <p:pic>
        <p:nvPicPr>
          <p:cNvPr id="29" name="Graphic 28" descr="Sparrow">
            <a:extLst>
              <a:ext uri="{FF2B5EF4-FFF2-40B4-BE49-F238E27FC236}">
                <a16:creationId xmlns:a16="http://schemas.microsoft.com/office/drawing/2014/main" id="{F1672C7E-2BD5-F642-840E-DC6202D285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68717" y="4433865"/>
            <a:ext cx="914400" cy="9144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DC98614-4DAA-634C-9238-2679D69E73DB}"/>
              </a:ext>
            </a:extLst>
          </p:cNvPr>
          <p:cNvGrpSpPr/>
          <p:nvPr/>
        </p:nvGrpSpPr>
        <p:grpSpPr>
          <a:xfrm>
            <a:off x="8596199" y="5773589"/>
            <a:ext cx="1284165" cy="553139"/>
            <a:chOff x="8383723" y="5559292"/>
            <a:chExt cx="1284165" cy="553139"/>
          </a:xfrm>
        </p:grpSpPr>
        <p:pic>
          <p:nvPicPr>
            <p:cNvPr id="34" name="Graphic 33" descr="Sparrow">
              <a:extLst>
                <a:ext uri="{FF2B5EF4-FFF2-40B4-BE49-F238E27FC236}">
                  <a16:creationId xmlns:a16="http://schemas.microsoft.com/office/drawing/2014/main" id="{F8539BEE-E550-8E49-AF28-858351A8B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83723" y="5562295"/>
              <a:ext cx="547602" cy="547602"/>
            </a:xfrm>
            <a:prstGeom prst="rect">
              <a:avLst/>
            </a:prstGeom>
          </p:spPr>
        </p:pic>
        <p:pic>
          <p:nvPicPr>
            <p:cNvPr id="36" name="Graphic 35" descr="Sparrow">
              <a:extLst>
                <a:ext uri="{FF2B5EF4-FFF2-40B4-BE49-F238E27FC236}">
                  <a16:creationId xmlns:a16="http://schemas.microsoft.com/office/drawing/2014/main" id="{FACC4E94-9B85-7742-86D0-AB86386DF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53784" y="5559292"/>
              <a:ext cx="547602" cy="547602"/>
            </a:xfrm>
            <a:prstGeom prst="rect">
              <a:avLst/>
            </a:prstGeom>
          </p:spPr>
        </p:pic>
        <p:pic>
          <p:nvPicPr>
            <p:cNvPr id="37" name="Graphic 36" descr="Sparrow">
              <a:extLst>
                <a:ext uri="{FF2B5EF4-FFF2-40B4-BE49-F238E27FC236}">
                  <a16:creationId xmlns:a16="http://schemas.microsoft.com/office/drawing/2014/main" id="{DA0CB7A0-35F5-C34B-902D-5440477A50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120286" y="5564829"/>
              <a:ext cx="547602" cy="547602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0AF4159-4FA1-6E41-8065-5B127288E1B1}"/>
              </a:ext>
            </a:extLst>
          </p:cNvPr>
          <p:cNvGrpSpPr/>
          <p:nvPr/>
        </p:nvGrpSpPr>
        <p:grpSpPr>
          <a:xfrm>
            <a:off x="5597579" y="5814436"/>
            <a:ext cx="1326351" cy="548606"/>
            <a:chOff x="5576194" y="5514022"/>
            <a:chExt cx="1326351" cy="548606"/>
          </a:xfrm>
        </p:grpSpPr>
        <p:pic>
          <p:nvPicPr>
            <p:cNvPr id="38" name="Graphic 37" descr="Sparrow">
              <a:extLst>
                <a:ext uri="{FF2B5EF4-FFF2-40B4-BE49-F238E27FC236}">
                  <a16:creationId xmlns:a16="http://schemas.microsoft.com/office/drawing/2014/main" id="{DEFC4113-CB91-EA42-9439-3B745C9EB8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54943" y="5514022"/>
              <a:ext cx="547602" cy="547602"/>
            </a:xfrm>
            <a:prstGeom prst="rect">
              <a:avLst/>
            </a:prstGeom>
          </p:spPr>
        </p:pic>
        <p:pic>
          <p:nvPicPr>
            <p:cNvPr id="39" name="Graphic 38" descr="Sparrow">
              <a:extLst>
                <a:ext uri="{FF2B5EF4-FFF2-40B4-BE49-F238E27FC236}">
                  <a16:creationId xmlns:a16="http://schemas.microsoft.com/office/drawing/2014/main" id="{3F9D6BE6-04B1-6F4C-B03C-7DAD1E36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58931" y="5514022"/>
              <a:ext cx="547602" cy="547602"/>
            </a:xfrm>
            <a:prstGeom prst="rect">
              <a:avLst/>
            </a:prstGeom>
          </p:spPr>
        </p:pic>
        <p:pic>
          <p:nvPicPr>
            <p:cNvPr id="40" name="Graphic 39" descr="Sparrow">
              <a:extLst>
                <a:ext uri="{FF2B5EF4-FFF2-40B4-BE49-F238E27FC236}">
                  <a16:creationId xmlns:a16="http://schemas.microsoft.com/office/drawing/2014/main" id="{F0B4037F-E948-074A-A432-27AFF6551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576194" y="5515026"/>
              <a:ext cx="547602" cy="547602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87B480A-6B61-D040-81AE-910AB48B619C}"/>
              </a:ext>
            </a:extLst>
          </p:cNvPr>
          <p:cNvGrpSpPr/>
          <p:nvPr/>
        </p:nvGrpSpPr>
        <p:grpSpPr>
          <a:xfrm>
            <a:off x="2851240" y="5829985"/>
            <a:ext cx="1332248" cy="553818"/>
            <a:chOff x="2603360" y="5514022"/>
            <a:chExt cx="1332248" cy="553818"/>
          </a:xfrm>
        </p:grpSpPr>
        <p:pic>
          <p:nvPicPr>
            <p:cNvPr id="32" name="Graphic 31" descr="Sparrow">
              <a:extLst>
                <a:ext uri="{FF2B5EF4-FFF2-40B4-BE49-F238E27FC236}">
                  <a16:creationId xmlns:a16="http://schemas.microsoft.com/office/drawing/2014/main" id="{A1CF5937-C86B-4648-B5EA-B1154F140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03360" y="5514022"/>
              <a:ext cx="547602" cy="547602"/>
            </a:xfrm>
            <a:prstGeom prst="rect">
              <a:avLst/>
            </a:prstGeom>
          </p:spPr>
        </p:pic>
        <p:pic>
          <p:nvPicPr>
            <p:cNvPr id="35" name="Graphic 34" descr="Sparrow">
              <a:extLst>
                <a:ext uri="{FF2B5EF4-FFF2-40B4-BE49-F238E27FC236}">
                  <a16:creationId xmlns:a16="http://schemas.microsoft.com/office/drawing/2014/main" id="{513BC28A-17D0-6047-BD89-9AEEC97DA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86876" y="5520238"/>
              <a:ext cx="547602" cy="547602"/>
            </a:xfrm>
            <a:prstGeom prst="rect">
              <a:avLst/>
            </a:prstGeom>
          </p:spPr>
        </p:pic>
        <p:pic>
          <p:nvPicPr>
            <p:cNvPr id="41" name="Graphic 40" descr="Sparrow">
              <a:extLst>
                <a:ext uri="{FF2B5EF4-FFF2-40B4-BE49-F238E27FC236}">
                  <a16:creationId xmlns:a16="http://schemas.microsoft.com/office/drawing/2014/main" id="{A43F8F48-6A72-1045-ACEB-3AD46E7CA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8006" y="5514022"/>
              <a:ext cx="547602" cy="547602"/>
            </a:xfrm>
            <a:prstGeom prst="rect">
              <a:avLst/>
            </a:prstGeom>
          </p:spPr>
        </p:pic>
      </p:grpSp>
      <p:sp>
        <p:nvSpPr>
          <p:cNvPr id="43" name="Title 42">
            <a:extLst>
              <a:ext uri="{FF2B5EF4-FFF2-40B4-BE49-F238E27FC236}">
                <a16:creationId xmlns:a16="http://schemas.microsoft.com/office/drawing/2014/main" id="{A8C49D82-E674-3540-B1C1-A541AD4C8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study design</a:t>
            </a:r>
          </a:p>
        </p:txBody>
      </p:sp>
      <p:sp>
        <p:nvSpPr>
          <p:cNvPr id="30" name="Extract 29">
            <a:extLst>
              <a:ext uri="{FF2B5EF4-FFF2-40B4-BE49-F238E27FC236}">
                <a16:creationId xmlns:a16="http://schemas.microsoft.com/office/drawing/2014/main" id="{B130BB8E-1687-334B-B673-88E26BC9D1D3}"/>
              </a:ext>
            </a:extLst>
          </p:cNvPr>
          <p:cNvSpPr/>
          <p:nvPr/>
        </p:nvSpPr>
        <p:spPr>
          <a:xfrm>
            <a:off x="2630932" y="2882430"/>
            <a:ext cx="1901665" cy="1485120"/>
          </a:xfrm>
          <a:prstGeom prst="flowChartExtra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1280160" rtlCol="0" anchor="t">
            <a:noAutofit/>
          </a:bodyPr>
          <a:lstStyle/>
          <a:p>
            <a:pPr algn="ctr"/>
            <a:r>
              <a:rPr lang="en-US" sz="2400" dirty="0"/>
              <a:t>1</a:t>
            </a:r>
          </a:p>
          <a:p>
            <a:pPr algn="ctr"/>
            <a:endParaRPr lang="en-US" dirty="0"/>
          </a:p>
          <a:p>
            <a:pPr algn="ctr"/>
            <a:r>
              <a:rPr lang="en-US" sz="1600" dirty="0"/>
              <a:t>1,2, …, K</a:t>
            </a:r>
            <a:r>
              <a:rPr lang="en-US" sz="1600" baseline="-25000" dirty="0"/>
              <a:t>1</a:t>
            </a:r>
          </a:p>
        </p:txBody>
      </p:sp>
      <p:sp>
        <p:nvSpPr>
          <p:cNvPr id="31" name="Extract 30">
            <a:extLst>
              <a:ext uri="{FF2B5EF4-FFF2-40B4-BE49-F238E27FC236}">
                <a16:creationId xmlns:a16="http://schemas.microsoft.com/office/drawing/2014/main" id="{C2554672-FC84-814D-BEF4-3D8FCB4BBBF8}"/>
              </a:ext>
            </a:extLst>
          </p:cNvPr>
          <p:cNvSpPr/>
          <p:nvPr/>
        </p:nvSpPr>
        <p:spPr>
          <a:xfrm>
            <a:off x="8240462" y="2882430"/>
            <a:ext cx="1901665" cy="1485120"/>
          </a:xfrm>
          <a:prstGeom prst="flowChartExtra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1280160" rtlCol="0" anchor="t">
            <a:noAutofit/>
          </a:bodyPr>
          <a:lstStyle/>
          <a:p>
            <a:pPr algn="ctr"/>
            <a:r>
              <a:rPr lang="en-US" sz="2400" dirty="0"/>
              <a:t>T</a:t>
            </a:r>
          </a:p>
          <a:p>
            <a:pPr algn="ctr"/>
            <a:endParaRPr lang="en-US" dirty="0"/>
          </a:p>
          <a:p>
            <a:pPr algn="ctr"/>
            <a:r>
              <a:rPr lang="en-US" sz="1600" dirty="0"/>
              <a:t>1,2, …, K</a:t>
            </a:r>
            <a:r>
              <a:rPr lang="en-US" sz="1600" baseline="-25000" dirty="0"/>
              <a:t>T</a:t>
            </a:r>
          </a:p>
        </p:txBody>
      </p:sp>
      <p:sp>
        <p:nvSpPr>
          <p:cNvPr id="33" name="Extract 32">
            <a:extLst>
              <a:ext uri="{FF2B5EF4-FFF2-40B4-BE49-F238E27FC236}">
                <a16:creationId xmlns:a16="http://schemas.microsoft.com/office/drawing/2014/main" id="{528E2622-9AB4-8146-B89C-2886E59F7697}"/>
              </a:ext>
            </a:extLst>
          </p:cNvPr>
          <p:cNvSpPr/>
          <p:nvPr/>
        </p:nvSpPr>
        <p:spPr>
          <a:xfrm>
            <a:off x="5435697" y="2873035"/>
            <a:ext cx="1901665" cy="1485120"/>
          </a:xfrm>
          <a:prstGeom prst="flowChartExtra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1280160" rtlCol="0" anchor="t">
            <a:noAutofit/>
          </a:bodyPr>
          <a:lstStyle/>
          <a:p>
            <a:pPr algn="ctr"/>
            <a:r>
              <a:rPr lang="en-US" sz="2400" dirty="0"/>
              <a:t>2</a:t>
            </a:r>
          </a:p>
          <a:p>
            <a:pPr algn="ctr"/>
            <a:endParaRPr lang="en-US" dirty="0"/>
          </a:p>
          <a:p>
            <a:pPr algn="ctr"/>
            <a:r>
              <a:rPr lang="en-US" sz="1600" dirty="0"/>
              <a:t>1,2, …, K</a:t>
            </a:r>
            <a:r>
              <a:rPr lang="en-US" sz="1600" baseline="-25000" dirty="0"/>
              <a:t>2</a:t>
            </a:r>
          </a:p>
        </p:txBody>
      </p:sp>
      <p:sp>
        <p:nvSpPr>
          <p:cNvPr id="42" name="U-Turn Arrow 41">
            <a:extLst>
              <a:ext uri="{FF2B5EF4-FFF2-40B4-BE49-F238E27FC236}">
                <a16:creationId xmlns:a16="http://schemas.microsoft.com/office/drawing/2014/main" id="{7F852F0B-D4D1-4049-AE8C-6FD024A4039F}"/>
              </a:ext>
            </a:extLst>
          </p:cNvPr>
          <p:cNvSpPr/>
          <p:nvPr/>
        </p:nvSpPr>
        <p:spPr>
          <a:xfrm>
            <a:off x="3189751" y="1684237"/>
            <a:ext cx="3071004" cy="948906"/>
          </a:xfrm>
          <a:prstGeom prst="utur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Local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Extinction/Colonization</a:t>
            </a:r>
          </a:p>
        </p:txBody>
      </p:sp>
      <p:sp>
        <p:nvSpPr>
          <p:cNvPr id="44" name="U-Turn Arrow 43">
            <a:extLst>
              <a:ext uri="{FF2B5EF4-FFF2-40B4-BE49-F238E27FC236}">
                <a16:creationId xmlns:a16="http://schemas.microsoft.com/office/drawing/2014/main" id="{1A18337B-F474-8343-989C-605116D6613F}"/>
              </a:ext>
            </a:extLst>
          </p:cNvPr>
          <p:cNvSpPr/>
          <p:nvPr/>
        </p:nvSpPr>
        <p:spPr>
          <a:xfrm>
            <a:off x="6383792" y="1686902"/>
            <a:ext cx="3071004" cy="948906"/>
          </a:xfrm>
          <a:prstGeom prst="utur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037A77CF-1646-5C44-947A-F4BE5612D19A}"/>
              </a:ext>
            </a:extLst>
          </p:cNvPr>
          <p:cNvSpPr/>
          <p:nvPr/>
        </p:nvSpPr>
        <p:spPr>
          <a:xfrm rot="10800000">
            <a:off x="9429610" y="8049394"/>
            <a:ext cx="965200" cy="4033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50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C729-957C-3E45-A5C5-3BED799A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dynamics model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63FDC6-6E41-D445-A06E-0217645BC7CE}"/>
              </a:ext>
            </a:extLst>
          </p:cNvPr>
          <p:cNvSpPr txBox="1"/>
          <p:nvPr/>
        </p:nvSpPr>
        <p:spPr>
          <a:xfrm>
            <a:off x="232628" y="3325554"/>
            <a:ext cx="1799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Detection history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917C858-F585-7B44-A524-56FCA08D6213}"/>
              </a:ext>
            </a:extLst>
          </p:cNvPr>
          <p:cNvSpPr txBox="1"/>
          <p:nvPr/>
        </p:nvSpPr>
        <p:spPr>
          <a:xfrm>
            <a:off x="3187934" y="1476588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EC75F26-EB68-A243-8683-4A906F03278E}"/>
              </a:ext>
            </a:extLst>
          </p:cNvPr>
          <p:cNvSpPr txBox="1"/>
          <p:nvPr/>
        </p:nvSpPr>
        <p:spPr>
          <a:xfrm>
            <a:off x="6227105" y="1485148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2EA1691-B778-8A41-B651-469F131752E2}"/>
              </a:ext>
            </a:extLst>
          </p:cNvPr>
          <p:cNvSpPr txBox="1"/>
          <p:nvPr/>
        </p:nvSpPr>
        <p:spPr>
          <a:xfrm>
            <a:off x="9311833" y="1505641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 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549E7EE-BC67-E543-A1A8-5373F331AE81}"/>
              </a:ext>
            </a:extLst>
          </p:cNvPr>
          <p:cNvSpPr txBox="1"/>
          <p:nvPr/>
        </p:nvSpPr>
        <p:spPr>
          <a:xfrm>
            <a:off x="440265" y="4221598"/>
            <a:ext cx="86585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 1: Patch is occupied with detection of species in 1</a:t>
            </a:r>
            <a:r>
              <a:rPr lang="en-US" baseline="30000" dirty="0"/>
              <a:t>st</a:t>
            </a:r>
            <a:r>
              <a:rPr lang="en-US" dirty="0"/>
              <a:t> and 3</a:t>
            </a:r>
            <a:r>
              <a:rPr lang="en-US" baseline="30000" dirty="0"/>
              <a:t>rd</a:t>
            </a:r>
            <a:r>
              <a:rPr lang="en-US" dirty="0"/>
              <a:t> survey, but missed in 2</a:t>
            </a:r>
            <a:r>
              <a:rPr lang="en-US" baseline="30000" dirty="0"/>
              <a:t>nd</a:t>
            </a:r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Season 2: Species not detected in all surveys but present </a:t>
            </a:r>
            <a:r>
              <a:rPr lang="en-US" u="sng" dirty="0">
                <a:solidFill>
                  <a:srgbClr val="C00000"/>
                </a:solidFill>
              </a:rPr>
              <a:t>OR</a:t>
            </a:r>
            <a:r>
              <a:rPr lang="en-US" dirty="0"/>
              <a:t> patch unoccupied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Season 3: Patch occupied and detected in 1</a:t>
            </a:r>
            <a:r>
              <a:rPr lang="en-US" baseline="30000" dirty="0"/>
              <a:t>st</a:t>
            </a:r>
            <a:r>
              <a:rPr lang="en-US" dirty="0"/>
              <a:t> and 2</a:t>
            </a:r>
            <a:r>
              <a:rPr lang="en-US" baseline="30000" dirty="0"/>
              <a:t>nd</a:t>
            </a:r>
            <a:r>
              <a:rPr lang="en-US" dirty="0"/>
              <a:t> surveys but not the third</a:t>
            </a:r>
          </a:p>
          <a:p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A0EC073-C00D-D044-9ABA-02DC869F4E3C}"/>
              </a:ext>
            </a:extLst>
          </p:cNvPr>
          <p:cNvSpPr txBox="1"/>
          <p:nvPr/>
        </p:nvSpPr>
        <p:spPr>
          <a:xfrm>
            <a:off x="381240" y="8383606"/>
            <a:ext cx="10007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not model colonization/extinction explicitly.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C401657-194C-F349-B7A3-519427AEEDFA}"/>
              </a:ext>
            </a:extLst>
          </p:cNvPr>
          <p:cNvSpPr txBox="1"/>
          <p:nvPr/>
        </p:nvSpPr>
        <p:spPr>
          <a:xfrm>
            <a:off x="2333236" y="1913053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l-GR" sz="3600" dirty="0"/>
              <a:t>ψ</a:t>
            </a:r>
            <a:r>
              <a:rPr lang="en-US" sz="3600" baseline="-25000" dirty="0"/>
              <a:t>1</a:t>
            </a:r>
            <a:br>
              <a:rPr lang="el-GR" sz="3600" dirty="0"/>
            </a:br>
            <a:endParaRPr lang="el-GR" sz="3600" dirty="0"/>
          </a:p>
          <a:p>
            <a:endParaRPr lang="en-US" sz="3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BF3BFDB-2730-6145-A316-843A6B01AE66}"/>
              </a:ext>
            </a:extLst>
          </p:cNvPr>
          <p:cNvSpPr txBox="1"/>
          <p:nvPr/>
        </p:nvSpPr>
        <p:spPr>
          <a:xfrm>
            <a:off x="5122546" y="1977824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l-GR" sz="3600" dirty="0"/>
              <a:t>ψ</a:t>
            </a:r>
            <a:r>
              <a:rPr lang="en-US" sz="3600" baseline="-25000" dirty="0"/>
              <a:t>2</a:t>
            </a:r>
            <a:br>
              <a:rPr lang="el-GR" sz="3600" dirty="0"/>
            </a:br>
            <a:endParaRPr lang="el-GR" sz="3600" dirty="0"/>
          </a:p>
          <a:p>
            <a:endParaRPr lang="en-US" sz="36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EE5361-E3F0-A24C-9796-1BF0162B7205}"/>
              </a:ext>
            </a:extLst>
          </p:cNvPr>
          <p:cNvSpPr txBox="1"/>
          <p:nvPr/>
        </p:nvSpPr>
        <p:spPr>
          <a:xfrm>
            <a:off x="8125516" y="2023910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l-GR" sz="3600" dirty="0"/>
              <a:t>ψ</a:t>
            </a:r>
            <a:r>
              <a:rPr lang="en-US" sz="3600" baseline="-25000" dirty="0"/>
              <a:t>3</a:t>
            </a:r>
            <a:br>
              <a:rPr lang="el-GR" sz="3600" dirty="0"/>
            </a:br>
            <a:endParaRPr lang="el-GR" sz="3600" dirty="0"/>
          </a:p>
          <a:p>
            <a:endParaRPr lang="en-US" sz="36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611078-B9A7-5E4C-AAA8-7607C0DFE61D}"/>
              </a:ext>
            </a:extLst>
          </p:cNvPr>
          <p:cNvSpPr txBox="1"/>
          <p:nvPr/>
        </p:nvSpPr>
        <p:spPr>
          <a:xfrm>
            <a:off x="8125516" y="5069558"/>
            <a:ext cx="38438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Colonization? </a:t>
            </a:r>
          </a:p>
          <a:p>
            <a:r>
              <a:rPr lang="en-US" sz="2800" dirty="0">
                <a:solidFill>
                  <a:srgbClr val="C00000"/>
                </a:solidFill>
              </a:rPr>
              <a:t>Extinction?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11E3002-E7A4-BF4F-AEE3-ACA45776AC8D}"/>
              </a:ext>
            </a:extLst>
          </p:cNvPr>
          <p:cNvSpPr txBox="1"/>
          <p:nvPr/>
        </p:nvSpPr>
        <p:spPr>
          <a:xfrm>
            <a:off x="937661" y="4655372"/>
            <a:ext cx="2791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ψ</a:t>
            </a:r>
            <a:r>
              <a:rPr lang="en-US" baseline="-25000" dirty="0"/>
              <a:t>1 </a:t>
            </a:r>
            <a:r>
              <a:rPr lang="en-US" dirty="0"/>
              <a:t> * p</a:t>
            </a:r>
            <a:r>
              <a:rPr lang="en-US" baseline="-25000" dirty="0"/>
              <a:t>(1,1)</a:t>
            </a:r>
            <a:r>
              <a:rPr lang="en-US" dirty="0"/>
              <a:t> * (1 - p</a:t>
            </a:r>
            <a:r>
              <a:rPr lang="en-US" baseline="-25000" dirty="0"/>
              <a:t>(1,2)</a:t>
            </a:r>
            <a:r>
              <a:rPr lang="en-US" dirty="0"/>
              <a:t>) * p</a:t>
            </a:r>
            <a:r>
              <a:rPr lang="en-US" baseline="-25000" dirty="0"/>
              <a:t>(1,3)</a:t>
            </a:r>
            <a:endParaRPr lang="en-US" dirty="0"/>
          </a:p>
          <a:p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482A38-8374-CC4B-A41D-F6C78BE5C083}"/>
              </a:ext>
            </a:extLst>
          </p:cNvPr>
          <p:cNvSpPr txBox="1"/>
          <p:nvPr/>
        </p:nvSpPr>
        <p:spPr>
          <a:xfrm>
            <a:off x="856112" y="5425957"/>
            <a:ext cx="46346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  <a:r>
              <a:rPr lang="el-GR" dirty="0"/>
              <a:t>ψ</a:t>
            </a:r>
            <a:r>
              <a:rPr lang="en-US" baseline="-25000" dirty="0"/>
              <a:t>2</a:t>
            </a:r>
            <a:r>
              <a:rPr lang="en-US" dirty="0"/>
              <a:t> * (1 - p</a:t>
            </a:r>
            <a:r>
              <a:rPr lang="en-US" baseline="-25000" dirty="0"/>
              <a:t>2,1)</a:t>
            </a:r>
            <a:r>
              <a:rPr lang="en-US" dirty="0"/>
              <a:t>) * (1 - p</a:t>
            </a:r>
            <a:r>
              <a:rPr lang="en-US" baseline="-25000" dirty="0"/>
              <a:t>(2,2)</a:t>
            </a:r>
            <a:r>
              <a:rPr lang="en-US" dirty="0"/>
              <a:t>) * (1 - p</a:t>
            </a:r>
            <a:r>
              <a:rPr lang="en-US" baseline="-25000" dirty="0"/>
              <a:t>(2,3)</a:t>
            </a:r>
            <a:r>
              <a:rPr lang="en-US" dirty="0"/>
              <a:t>) + (1 -  </a:t>
            </a:r>
            <a:r>
              <a:rPr lang="el-GR" dirty="0"/>
              <a:t>ψ</a:t>
            </a:r>
            <a:r>
              <a:rPr lang="en-US" baseline="-25000" dirty="0"/>
              <a:t>2</a:t>
            </a:r>
            <a:r>
              <a:rPr lang="en-US" dirty="0"/>
              <a:t> )</a:t>
            </a:r>
          </a:p>
          <a:p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E13B38F-0A0B-A547-B4F4-1BE80DE673F3}"/>
              </a:ext>
            </a:extLst>
          </p:cNvPr>
          <p:cNvSpPr txBox="1"/>
          <p:nvPr/>
        </p:nvSpPr>
        <p:spPr>
          <a:xfrm>
            <a:off x="812307" y="6211669"/>
            <a:ext cx="28328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  <a:r>
              <a:rPr lang="el-GR" dirty="0"/>
              <a:t>ψ</a:t>
            </a:r>
            <a:r>
              <a:rPr lang="en-US" baseline="-25000" dirty="0"/>
              <a:t>3 </a:t>
            </a:r>
            <a:r>
              <a:rPr lang="en-US" dirty="0"/>
              <a:t> * p</a:t>
            </a:r>
            <a:r>
              <a:rPr lang="en-US" baseline="-25000" dirty="0"/>
              <a:t>(3,1)</a:t>
            </a:r>
            <a:r>
              <a:rPr lang="en-US" dirty="0"/>
              <a:t> * p</a:t>
            </a:r>
            <a:r>
              <a:rPr lang="en-US" baseline="-25000" dirty="0"/>
              <a:t>(3,2) </a:t>
            </a:r>
            <a:r>
              <a:rPr lang="en-US" dirty="0"/>
              <a:t> * (1 - p</a:t>
            </a:r>
            <a:r>
              <a:rPr lang="en-US" baseline="-25000" dirty="0"/>
              <a:t>(3,3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3C0004-04D7-D242-B1F2-E1A550A2798B}"/>
              </a:ext>
            </a:extLst>
          </p:cNvPr>
          <p:cNvSpPr txBox="1"/>
          <p:nvPr/>
        </p:nvSpPr>
        <p:spPr>
          <a:xfrm>
            <a:off x="58250" y="3774697"/>
            <a:ext cx="8923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</a:rPr>
              <a:t>Test Yourself! Write out the probability statements for the detection histories of each season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D187A35-B8DE-EE41-94B4-1187A8277F83}"/>
              </a:ext>
            </a:extLst>
          </p:cNvPr>
          <p:cNvSpPr txBox="1"/>
          <p:nvPr/>
        </p:nvSpPr>
        <p:spPr>
          <a:xfrm>
            <a:off x="2347597" y="2817451"/>
            <a:ext cx="6319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</a:t>
            </a:r>
            <a:r>
              <a:rPr lang="en-US" sz="3200" baseline="-25000" dirty="0"/>
              <a:t>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0665DD1-1689-F243-A429-AAA6B6428BE2}"/>
              </a:ext>
            </a:extLst>
          </p:cNvPr>
          <p:cNvSpPr txBox="1"/>
          <p:nvPr/>
        </p:nvSpPr>
        <p:spPr>
          <a:xfrm>
            <a:off x="4921237" y="2788892"/>
            <a:ext cx="6319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</a:t>
            </a:r>
            <a:r>
              <a:rPr lang="en-US" sz="3200" baseline="-25000" dirty="0"/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CF92F0-D6A1-D248-99F0-6B70A8066537}"/>
              </a:ext>
            </a:extLst>
          </p:cNvPr>
          <p:cNvSpPr txBox="1"/>
          <p:nvPr/>
        </p:nvSpPr>
        <p:spPr>
          <a:xfrm>
            <a:off x="7641589" y="2844225"/>
            <a:ext cx="6319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</a:t>
            </a:r>
            <a:r>
              <a:rPr lang="en-US" sz="3200" baseline="-25000" dirty="0"/>
              <a:t>3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64FBE2C-2541-A14F-8041-8371A235671F}"/>
              </a:ext>
            </a:extLst>
          </p:cNvPr>
          <p:cNvGrpSpPr/>
          <p:nvPr/>
        </p:nvGrpSpPr>
        <p:grpSpPr>
          <a:xfrm>
            <a:off x="3155194" y="1781663"/>
            <a:ext cx="1270000" cy="914400"/>
            <a:chOff x="1045867" y="2452340"/>
            <a:chExt cx="1270000" cy="914400"/>
          </a:xfrm>
        </p:grpSpPr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74DA08B1-81B7-274E-BA03-9E9EDDC273F1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Graphic 61" descr="Sparrow">
              <a:extLst>
                <a:ext uri="{FF2B5EF4-FFF2-40B4-BE49-F238E27FC236}">
                  <a16:creationId xmlns:a16="http://schemas.microsoft.com/office/drawing/2014/main" id="{8B73A852-619E-BF4F-AF7A-AB210F145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1E2C527-C547-1841-90DE-0AE54B672196}"/>
              </a:ext>
            </a:extLst>
          </p:cNvPr>
          <p:cNvGrpSpPr/>
          <p:nvPr/>
        </p:nvGrpSpPr>
        <p:grpSpPr>
          <a:xfrm>
            <a:off x="8981732" y="1780048"/>
            <a:ext cx="1270000" cy="914400"/>
            <a:chOff x="1045867" y="2452340"/>
            <a:chExt cx="1270000" cy="914400"/>
          </a:xfrm>
        </p:grpSpPr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0F38B54E-F7A9-D74A-91C7-0CCBCBDFDCDF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Graphic 64" descr="Sparrow">
              <a:extLst>
                <a:ext uri="{FF2B5EF4-FFF2-40B4-BE49-F238E27FC236}">
                  <a16:creationId xmlns:a16="http://schemas.microsoft.com/office/drawing/2014/main" id="{E4ABDDC4-AD85-284B-8F1B-8CA5CF536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B41D0E0-2EFB-F848-9E1C-848442C69C83}"/>
              </a:ext>
            </a:extLst>
          </p:cNvPr>
          <p:cNvGrpSpPr/>
          <p:nvPr/>
        </p:nvGrpSpPr>
        <p:grpSpPr>
          <a:xfrm>
            <a:off x="6077953" y="1777910"/>
            <a:ext cx="1270000" cy="914400"/>
            <a:chOff x="5001742" y="2533506"/>
            <a:chExt cx="1270000" cy="914400"/>
          </a:xfrm>
        </p:grpSpPr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CEF826D9-EAD9-6E4B-A609-40BDFC54D03E}"/>
                </a:ext>
              </a:extLst>
            </p:cNvPr>
            <p:cNvSpPr/>
            <p:nvPr/>
          </p:nvSpPr>
          <p:spPr>
            <a:xfrm>
              <a:off x="5001742" y="2656001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Graphic 67" descr="Sparrow">
              <a:extLst>
                <a:ext uri="{FF2B5EF4-FFF2-40B4-BE49-F238E27FC236}">
                  <a16:creationId xmlns:a16="http://schemas.microsoft.com/office/drawing/2014/main" id="{9259854D-6552-BB46-8C96-756FF064A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08758" y="2533506"/>
              <a:ext cx="914400" cy="914400"/>
            </a:xfrm>
            <a:prstGeom prst="rect">
              <a:avLst/>
            </a:prstGeom>
          </p:spPr>
        </p:pic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3E253C-8455-2A47-8759-D99D7C6139E6}"/>
              </a:ext>
            </a:extLst>
          </p:cNvPr>
          <p:cNvSpPr txBox="1"/>
          <p:nvPr/>
        </p:nvSpPr>
        <p:spPr>
          <a:xfrm>
            <a:off x="8852237" y="3408453"/>
            <a:ext cx="1500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110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E3AC96F-DF81-F64A-AAF8-62F46A777460}"/>
              </a:ext>
            </a:extLst>
          </p:cNvPr>
          <p:cNvSpPr txBox="1"/>
          <p:nvPr/>
        </p:nvSpPr>
        <p:spPr>
          <a:xfrm>
            <a:off x="5850615" y="3424419"/>
            <a:ext cx="1500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000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FBC0787-514B-0945-A028-958A5C9E50FC}"/>
              </a:ext>
            </a:extLst>
          </p:cNvPr>
          <p:cNvSpPr txBox="1"/>
          <p:nvPr/>
        </p:nvSpPr>
        <p:spPr>
          <a:xfrm>
            <a:off x="2927491" y="3408442"/>
            <a:ext cx="1500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101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7A938FA-3241-544A-BABF-797321AAAAEF}"/>
              </a:ext>
            </a:extLst>
          </p:cNvPr>
          <p:cNvGrpSpPr/>
          <p:nvPr/>
        </p:nvGrpSpPr>
        <p:grpSpPr>
          <a:xfrm>
            <a:off x="8995667" y="2915001"/>
            <a:ext cx="1284165" cy="553139"/>
            <a:chOff x="8383723" y="5559292"/>
            <a:chExt cx="1284165" cy="553139"/>
          </a:xfrm>
        </p:grpSpPr>
        <p:pic>
          <p:nvPicPr>
            <p:cNvPr id="74" name="Graphic 73" descr="Sparrow">
              <a:extLst>
                <a:ext uri="{FF2B5EF4-FFF2-40B4-BE49-F238E27FC236}">
                  <a16:creationId xmlns:a16="http://schemas.microsoft.com/office/drawing/2014/main" id="{F7AC2A02-2ACA-244F-8C0C-BD1445467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83723" y="5562295"/>
              <a:ext cx="547602" cy="547602"/>
            </a:xfrm>
            <a:prstGeom prst="rect">
              <a:avLst/>
            </a:prstGeom>
          </p:spPr>
        </p:pic>
        <p:pic>
          <p:nvPicPr>
            <p:cNvPr id="75" name="Graphic 74" descr="Sparrow">
              <a:extLst>
                <a:ext uri="{FF2B5EF4-FFF2-40B4-BE49-F238E27FC236}">
                  <a16:creationId xmlns:a16="http://schemas.microsoft.com/office/drawing/2014/main" id="{529AA606-62B7-EC4A-9142-5AEF6C7E44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53784" y="5559292"/>
              <a:ext cx="547602" cy="547602"/>
            </a:xfrm>
            <a:prstGeom prst="rect">
              <a:avLst/>
            </a:prstGeom>
          </p:spPr>
        </p:pic>
        <p:pic>
          <p:nvPicPr>
            <p:cNvPr id="76" name="Graphic 75" descr="Sparrow">
              <a:extLst>
                <a:ext uri="{FF2B5EF4-FFF2-40B4-BE49-F238E27FC236}">
                  <a16:creationId xmlns:a16="http://schemas.microsoft.com/office/drawing/2014/main" id="{335A0655-E606-5C46-9D9F-07F870485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120286" y="5564829"/>
              <a:ext cx="547602" cy="547602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A7C51AF-EE5A-684E-B2BE-A1D982DA6379}"/>
              </a:ext>
            </a:extLst>
          </p:cNvPr>
          <p:cNvGrpSpPr/>
          <p:nvPr/>
        </p:nvGrpSpPr>
        <p:grpSpPr>
          <a:xfrm>
            <a:off x="5934204" y="2912844"/>
            <a:ext cx="1326351" cy="548606"/>
            <a:chOff x="5576194" y="5514022"/>
            <a:chExt cx="1326351" cy="548606"/>
          </a:xfrm>
        </p:grpSpPr>
        <p:pic>
          <p:nvPicPr>
            <p:cNvPr id="78" name="Graphic 77" descr="Sparrow">
              <a:extLst>
                <a:ext uri="{FF2B5EF4-FFF2-40B4-BE49-F238E27FC236}">
                  <a16:creationId xmlns:a16="http://schemas.microsoft.com/office/drawing/2014/main" id="{51F0BA55-88B8-3443-AAE1-1FFF04395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54943" y="5514022"/>
              <a:ext cx="547602" cy="547602"/>
            </a:xfrm>
            <a:prstGeom prst="rect">
              <a:avLst/>
            </a:prstGeom>
          </p:spPr>
        </p:pic>
        <p:pic>
          <p:nvPicPr>
            <p:cNvPr id="79" name="Graphic 78" descr="Sparrow">
              <a:extLst>
                <a:ext uri="{FF2B5EF4-FFF2-40B4-BE49-F238E27FC236}">
                  <a16:creationId xmlns:a16="http://schemas.microsoft.com/office/drawing/2014/main" id="{A13EB85F-3CA6-8946-B057-3561538BD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58931" y="5514022"/>
              <a:ext cx="547602" cy="547602"/>
            </a:xfrm>
            <a:prstGeom prst="rect">
              <a:avLst/>
            </a:prstGeom>
          </p:spPr>
        </p:pic>
        <p:pic>
          <p:nvPicPr>
            <p:cNvPr id="80" name="Graphic 79" descr="Sparrow">
              <a:extLst>
                <a:ext uri="{FF2B5EF4-FFF2-40B4-BE49-F238E27FC236}">
                  <a16:creationId xmlns:a16="http://schemas.microsoft.com/office/drawing/2014/main" id="{2358B085-9BE0-EE4D-83B5-5EB02ACA0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576194" y="5515026"/>
              <a:ext cx="547602" cy="547602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351AB82-5678-8A4D-B015-A7654326E90B}"/>
              </a:ext>
            </a:extLst>
          </p:cNvPr>
          <p:cNvGrpSpPr/>
          <p:nvPr/>
        </p:nvGrpSpPr>
        <p:grpSpPr>
          <a:xfrm>
            <a:off x="3129932" y="2907486"/>
            <a:ext cx="1332248" cy="553818"/>
            <a:chOff x="2603360" y="5514022"/>
            <a:chExt cx="1332248" cy="553818"/>
          </a:xfrm>
        </p:grpSpPr>
        <p:pic>
          <p:nvPicPr>
            <p:cNvPr id="82" name="Graphic 81" descr="Sparrow">
              <a:extLst>
                <a:ext uri="{FF2B5EF4-FFF2-40B4-BE49-F238E27FC236}">
                  <a16:creationId xmlns:a16="http://schemas.microsoft.com/office/drawing/2014/main" id="{FE00A3F3-EE84-0349-9944-D88CA5CDE5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03360" y="5514022"/>
              <a:ext cx="547602" cy="547602"/>
            </a:xfrm>
            <a:prstGeom prst="rect">
              <a:avLst/>
            </a:prstGeom>
          </p:spPr>
        </p:pic>
        <p:pic>
          <p:nvPicPr>
            <p:cNvPr id="83" name="Graphic 82" descr="Sparrow">
              <a:extLst>
                <a:ext uri="{FF2B5EF4-FFF2-40B4-BE49-F238E27FC236}">
                  <a16:creationId xmlns:a16="http://schemas.microsoft.com/office/drawing/2014/main" id="{D8597DB3-22A2-D34D-81C0-1A51C328E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86876" y="5520238"/>
              <a:ext cx="547602" cy="547602"/>
            </a:xfrm>
            <a:prstGeom prst="rect">
              <a:avLst/>
            </a:prstGeom>
          </p:spPr>
        </p:pic>
        <p:pic>
          <p:nvPicPr>
            <p:cNvPr id="84" name="Graphic 83" descr="Sparrow">
              <a:extLst>
                <a:ext uri="{FF2B5EF4-FFF2-40B4-BE49-F238E27FC236}">
                  <a16:creationId xmlns:a16="http://schemas.microsoft.com/office/drawing/2014/main" id="{5EB7AC2A-FD42-464F-81EB-37B5AA3EA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8006" y="5514022"/>
              <a:ext cx="547602" cy="5476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527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54" grpId="0"/>
      <p:bldP spid="5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0B2FE-9782-224B-92A3-FFE3C5E7E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dynamics model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9D23B6C-0D43-0343-8B92-0D53D11B4B96}"/>
              </a:ext>
            </a:extLst>
          </p:cNvPr>
          <p:cNvSpPr txBox="1"/>
          <p:nvPr/>
        </p:nvSpPr>
        <p:spPr>
          <a:xfrm>
            <a:off x="442610" y="2098875"/>
            <a:ext cx="492314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Change in occupancy from 1</a:t>
            </a:r>
            <a:r>
              <a:rPr lang="en-US" baseline="30000" dirty="0"/>
              <a:t>st</a:t>
            </a:r>
            <a:r>
              <a:rPr lang="en-US" dirty="0"/>
              <a:t> season</a:t>
            </a:r>
          </a:p>
          <a:p>
            <a:br>
              <a:rPr lang="en-US" dirty="0"/>
            </a:br>
            <a:r>
              <a:rPr lang="el-GR" dirty="0"/>
              <a:t>ε</a:t>
            </a:r>
            <a:r>
              <a:rPr lang="en-US" baseline="-25000" dirty="0"/>
              <a:t> </a:t>
            </a:r>
            <a:r>
              <a:rPr lang="el-GR" dirty="0"/>
              <a:t> </a:t>
            </a:r>
            <a:r>
              <a:rPr lang="en-US" dirty="0"/>
              <a:t>= probability a currently occupied patch will be unoccupied in the next season  (</a:t>
            </a:r>
            <a:r>
              <a:rPr lang="en-US" dirty="0">
                <a:solidFill>
                  <a:srgbClr val="C00000"/>
                </a:solidFill>
              </a:rPr>
              <a:t>extinction</a:t>
            </a:r>
            <a:r>
              <a:rPr lang="en-US" dirty="0"/>
              <a:t>)</a:t>
            </a:r>
          </a:p>
          <a:p>
            <a:endParaRPr lang="el-GR" dirty="0"/>
          </a:p>
          <a:p>
            <a:r>
              <a:rPr lang="en-US" dirty="0"/>
              <a:t>1 - </a:t>
            </a:r>
            <a:r>
              <a:rPr lang="el-GR" dirty="0"/>
              <a:t>ε</a:t>
            </a:r>
            <a:r>
              <a:rPr lang="en-US" dirty="0"/>
              <a:t> = probability a currently occupied patch remains occupied</a:t>
            </a:r>
          </a:p>
          <a:p>
            <a:endParaRPr lang="en-US" dirty="0"/>
          </a:p>
          <a:p>
            <a:r>
              <a:rPr lang="el-GR" dirty="0"/>
              <a:t>γ</a:t>
            </a:r>
            <a:r>
              <a:rPr lang="en-US" dirty="0"/>
              <a:t> = probability a currently </a:t>
            </a:r>
            <a:r>
              <a:rPr lang="en-US" u="sng" dirty="0">
                <a:solidFill>
                  <a:srgbClr val="C00000"/>
                </a:solidFill>
              </a:rPr>
              <a:t>un</a:t>
            </a:r>
            <a:r>
              <a:rPr lang="en-US" dirty="0"/>
              <a:t>occupied patch will be occupied in the next season (</a:t>
            </a:r>
            <a:r>
              <a:rPr lang="en-US" dirty="0">
                <a:solidFill>
                  <a:srgbClr val="C00000"/>
                </a:solidFill>
              </a:rPr>
              <a:t>colonization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1 - </a:t>
            </a:r>
            <a:r>
              <a:rPr lang="el-GR" dirty="0"/>
              <a:t>γ</a:t>
            </a:r>
            <a:r>
              <a:rPr lang="en-US" dirty="0"/>
              <a:t>  = probability a currently </a:t>
            </a:r>
            <a:r>
              <a:rPr lang="en-US" dirty="0" err="1"/>
              <a:t>unocccupied</a:t>
            </a:r>
            <a:r>
              <a:rPr lang="en-US" dirty="0"/>
              <a:t> patch will remain unoccupied </a:t>
            </a:r>
          </a:p>
          <a:p>
            <a:endParaRPr lang="en-US" sz="2400" dirty="0"/>
          </a:p>
          <a:p>
            <a:endParaRPr lang="el-GR" sz="2400" dirty="0"/>
          </a:p>
          <a:p>
            <a:endParaRPr lang="en-US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D329FDF-2E7C-F545-B288-E0811BB942E3}"/>
              </a:ext>
            </a:extLst>
          </p:cNvPr>
          <p:cNvSpPr txBox="1"/>
          <p:nvPr/>
        </p:nvSpPr>
        <p:spPr>
          <a:xfrm>
            <a:off x="6345947" y="3764719"/>
            <a:ext cx="11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1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ECE6F39-FC64-D447-93B8-24EEEB972945}"/>
              </a:ext>
            </a:extLst>
          </p:cNvPr>
          <p:cNvSpPr txBox="1"/>
          <p:nvPr/>
        </p:nvSpPr>
        <p:spPr>
          <a:xfrm>
            <a:off x="10773617" y="3764719"/>
            <a:ext cx="11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3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BB9EC61-B56C-B149-8BFA-488A00048D3F}"/>
              </a:ext>
            </a:extLst>
          </p:cNvPr>
          <p:cNvSpPr txBox="1"/>
          <p:nvPr/>
        </p:nvSpPr>
        <p:spPr>
          <a:xfrm>
            <a:off x="8555146" y="3781393"/>
            <a:ext cx="11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2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E250A38B-ECC0-6C45-87F9-A117DD3877B9}"/>
              </a:ext>
            </a:extLst>
          </p:cNvPr>
          <p:cNvSpPr txBox="1"/>
          <p:nvPr/>
        </p:nvSpPr>
        <p:spPr>
          <a:xfrm>
            <a:off x="5297162" y="2871149"/>
            <a:ext cx="11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Occupied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51F6A7C-4643-1E42-9FA0-3EF75A7ED15D}"/>
              </a:ext>
            </a:extLst>
          </p:cNvPr>
          <p:cNvSpPr txBox="1"/>
          <p:nvPr/>
        </p:nvSpPr>
        <p:spPr>
          <a:xfrm>
            <a:off x="5293053" y="5658687"/>
            <a:ext cx="138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Unoccupied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9787B684-B0ED-A049-A86F-DF07AC357487}"/>
              </a:ext>
            </a:extLst>
          </p:cNvPr>
          <p:cNvCxnSpPr>
            <a:cxnSpLocks/>
            <a:stCxn id="136" idx="20"/>
            <a:endCxn id="133" idx="6"/>
          </p:cNvCxnSpPr>
          <p:nvPr/>
        </p:nvCxnSpPr>
        <p:spPr>
          <a:xfrm flipV="1">
            <a:off x="7505987" y="2630541"/>
            <a:ext cx="844822" cy="677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96681C37-89CA-9C42-AAC5-C03BFB5528B5}"/>
              </a:ext>
            </a:extLst>
          </p:cNvPr>
          <p:cNvCxnSpPr>
            <a:cxnSpLocks/>
            <a:stCxn id="133" idx="20"/>
            <a:endCxn id="130" idx="6"/>
          </p:cNvCxnSpPr>
          <p:nvPr/>
        </p:nvCxnSpPr>
        <p:spPr>
          <a:xfrm flipV="1">
            <a:off x="9603875" y="2630541"/>
            <a:ext cx="1143280" cy="677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807C224D-367F-F348-B10C-1BEB2F7F9F51}"/>
              </a:ext>
            </a:extLst>
          </p:cNvPr>
          <p:cNvCxnSpPr>
            <a:cxnSpLocks/>
            <a:stCxn id="145" idx="20"/>
            <a:endCxn id="134" idx="2"/>
          </p:cNvCxnSpPr>
          <p:nvPr/>
        </p:nvCxnSpPr>
        <p:spPr>
          <a:xfrm flipV="1">
            <a:off x="7456836" y="3086767"/>
            <a:ext cx="1483166" cy="22707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9EC4FE83-EF33-1949-A342-01385488684D}"/>
              </a:ext>
            </a:extLst>
          </p:cNvPr>
          <p:cNvCxnSpPr>
            <a:cxnSpLocks/>
            <a:stCxn id="145" idx="20"/>
            <a:endCxn id="142" idx="6"/>
          </p:cNvCxnSpPr>
          <p:nvPr/>
        </p:nvCxnSpPr>
        <p:spPr>
          <a:xfrm flipV="1">
            <a:off x="7456836" y="5289746"/>
            <a:ext cx="888284" cy="677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DDFBB0BB-D12D-F54C-A485-AE09F8C82545}"/>
              </a:ext>
            </a:extLst>
          </p:cNvPr>
          <p:cNvCxnSpPr>
            <a:cxnSpLocks/>
            <a:stCxn id="136" idx="20"/>
            <a:endCxn id="143" idx="0"/>
          </p:cNvCxnSpPr>
          <p:nvPr/>
        </p:nvCxnSpPr>
        <p:spPr>
          <a:xfrm>
            <a:off x="7505987" y="2698274"/>
            <a:ext cx="1403349" cy="214707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BEFE6C6E-7873-9C42-AA0B-559DE1CCCAAD}"/>
              </a:ext>
            </a:extLst>
          </p:cNvPr>
          <p:cNvCxnSpPr>
            <a:cxnSpLocks/>
            <a:stCxn id="133" idx="19"/>
            <a:endCxn id="140" idx="0"/>
          </p:cNvCxnSpPr>
          <p:nvPr/>
        </p:nvCxnSpPr>
        <p:spPr>
          <a:xfrm>
            <a:off x="9620809" y="2884541"/>
            <a:ext cx="1644755" cy="19608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7288C185-F615-BB4D-9EFE-5EBF748CEBB9}"/>
              </a:ext>
            </a:extLst>
          </p:cNvPr>
          <p:cNvCxnSpPr>
            <a:cxnSpLocks/>
            <a:stCxn id="142" idx="25"/>
            <a:endCxn id="131" idx="2"/>
          </p:cNvCxnSpPr>
          <p:nvPr/>
        </p:nvCxnSpPr>
        <p:spPr>
          <a:xfrm flipV="1">
            <a:off x="9462720" y="3086767"/>
            <a:ext cx="1873628" cy="19828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1D15AF59-34C4-D046-B80B-7CFD5C9AC101}"/>
              </a:ext>
            </a:extLst>
          </p:cNvPr>
          <p:cNvCxnSpPr>
            <a:cxnSpLocks/>
            <a:stCxn id="142" idx="22"/>
            <a:endCxn id="139" idx="6"/>
          </p:cNvCxnSpPr>
          <p:nvPr/>
        </p:nvCxnSpPr>
        <p:spPr>
          <a:xfrm>
            <a:off x="9530453" y="5272812"/>
            <a:ext cx="1170895" cy="1693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F81650D-07A7-EC43-95C4-966E221643EB}"/>
              </a:ext>
            </a:extLst>
          </p:cNvPr>
          <p:cNvCxnSpPr>
            <a:cxnSpLocks/>
            <a:endCxn id="137" idx="2"/>
          </p:cNvCxnSpPr>
          <p:nvPr/>
        </p:nvCxnSpPr>
        <p:spPr>
          <a:xfrm flipV="1">
            <a:off x="6096000" y="3086767"/>
            <a:ext cx="746114" cy="9747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7548CF8-394D-D149-8149-767A85638BE8}"/>
              </a:ext>
            </a:extLst>
          </p:cNvPr>
          <p:cNvCxnSpPr>
            <a:cxnSpLocks/>
            <a:endCxn id="146" idx="0"/>
          </p:cNvCxnSpPr>
          <p:nvPr/>
        </p:nvCxnSpPr>
        <p:spPr>
          <a:xfrm>
            <a:off x="6096000" y="4061479"/>
            <a:ext cx="671986" cy="7838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D2E80A1B-ADAD-BD41-BFB2-55018088CDE6}"/>
              </a:ext>
            </a:extLst>
          </p:cNvPr>
          <p:cNvSpPr txBox="1"/>
          <p:nvPr/>
        </p:nvSpPr>
        <p:spPr>
          <a:xfrm>
            <a:off x="7603807" y="4270593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</a:t>
            </a:r>
            <a:r>
              <a:rPr lang="en-US" baseline="-25000" dirty="0"/>
              <a:t>1</a:t>
            </a:r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C6F329E-1CE8-4949-9A37-CCC02A1B285F}"/>
              </a:ext>
            </a:extLst>
          </p:cNvPr>
          <p:cNvSpPr txBox="1"/>
          <p:nvPr/>
        </p:nvSpPr>
        <p:spPr>
          <a:xfrm>
            <a:off x="7603807" y="3171767"/>
            <a:ext cx="421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ε</a:t>
            </a:r>
            <a:r>
              <a:rPr lang="en-US" baseline="-25000" dirty="0"/>
              <a:t>1</a:t>
            </a:r>
            <a:r>
              <a:rPr lang="el-GR" dirty="0"/>
              <a:t> </a:t>
            </a:r>
          </a:p>
          <a:p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D9C76E1-64CC-B645-A16A-49E3C4437C05}"/>
              </a:ext>
            </a:extLst>
          </p:cNvPr>
          <p:cNvSpPr txBox="1"/>
          <p:nvPr/>
        </p:nvSpPr>
        <p:spPr>
          <a:xfrm>
            <a:off x="9615120" y="425618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</a:t>
            </a:r>
            <a:r>
              <a:rPr lang="en-US" baseline="-25000" dirty="0"/>
              <a:t>2</a:t>
            </a:r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9A2C8B2-DAC3-6D4C-AABA-D78FDAECF3C2}"/>
              </a:ext>
            </a:extLst>
          </p:cNvPr>
          <p:cNvSpPr txBox="1"/>
          <p:nvPr/>
        </p:nvSpPr>
        <p:spPr>
          <a:xfrm>
            <a:off x="9615662" y="3233880"/>
            <a:ext cx="421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ε</a:t>
            </a:r>
            <a:r>
              <a:rPr lang="en-US" baseline="-25000" dirty="0"/>
              <a:t>2</a:t>
            </a:r>
            <a:r>
              <a:rPr lang="el-GR" dirty="0"/>
              <a:t> </a:t>
            </a:r>
          </a:p>
          <a:p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1DF8BD7-A80A-074A-B63C-8925D04B36B9}"/>
              </a:ext>
            </a:extLst>
          </p:cNvPr>
          <p:cNvSpPr txBox="1"/>
          <p:nvPr/>
        </p:nvSpPr>
        <p:spPr>
          <a:xfrm>
            <a:off x="6106382" y="3203047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l-GR" sz="2000" dirty="0"/>
              <a:t>ψ</a:t>
            </a:r>
            <a:r>
              <a:rPr lang="en-US" sz="2000" baseline="-25000" dirty="0"/>
              <a:t>1</a:t>
            </a:r>
            <a:br>
              <a:rPr lang="el-GR" sz="2000" dirty="0"/>
            </a:br>
            <a:endParaRPr lang="el-GR" sz="2000" dirty="0"/>
          </a:p>
          <a:p>
            <a:endParaRPr lang="en-US" sz="2000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12459B18-B8D1-1340-BEA0-733A1F3A12DE}"/>
              </a:ext>
            </a:extLst>
          </p:cNvPr>
          <p:cNvSpPr txBox="1"/>
          <p:nvPr/>
        </p:nvSpPr>
        <p:spPr>
          <a:xfrm>
            <a:off x="5626387" y="4359191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dirty="0"/>
              <a:t>1 - </a:t>
            </a:r>
            <a:r>
              <a:rPr lang="el-GR" sz="2000" dirty="0"/>
              <a:t>ψ</a:t>
            </a:r>
            <a:r>
              <a:rPr lang="en-US" sz="2000" baseline="-25000" dirty="0"/>
              <a:t>1</a:t>
            </a:r>
            <a:br>
              <a:rPr lang="el-GR" sz="2000" dirty="0"/>
            </a:br>
            <a:endParaRPr lang="el-GR" sz="2000" dirty="0"/>
          </a:p>
          <a:p>
            <a:endParaRPr lang="en-US" sz="2000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98104E8-283F-184E-8088-FDA6C65DC87E}"/>
              </a:ext>
            </a:extLst>
          </p:cNvPr>
          <p:cNvSpPr txBox="1"/>
          <p:nvPr/>
        </p:nvSpPr>
        <p:spPr>
          <a:xfrm>
            <a:off x="7828591" y="5318838"/>
            <a:ext cx="659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 </a:t>
            </a:r>
            <a:r>
              <a:rPr lang="el-GR" dirty="0"/>
              <a:t>γ</a:t>
            </a:r>
            <a:r>
              <a:rPr lang="en-US" baseline="-25000" dirty="0"/>
              <a:t>1</a:t>
            </a:r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A9F17EB-8136-C249-A277-A967A676BBCE}"/>
              </a:ext>
            </a:extLst>
          </p:cNvPr>
          <p:cNvSpPr txBox="1"/>
          <p:nvPr/>
        </p:nvSpPr>
        <p:spPr>
          <a:xfrm>
            <a:off x="10047882" y="5249524"/>
            <a:ext cx="659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 </a:t>
            </a:r>
            <a:r>
              <a:rPr lang="el-GR" dirty="0"/>
              <a:t>γ</a:t>
            </a:r>
            <a:r>
              <a:rPr lang="en-US" baseline="-25000" dirty="0"/>
              <a:t>2</a:t>
            </a:r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9D587345-E5B1-0446-A0BB-3658EC3B7A6E}"/>
              </a:ext>
            </a:extLst>
          </p:cNvPr>
          <p:cNvSpPr txBox="1"/>
          <p:nvPr/>
        </p:nvSpPr>
        <p:spPr>
          <a:xfrm>
            <a:off x="7675439" y="2268772"/>
            <a:ext cx="7152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1 - </a:t>
            </a:r>
            <a:r>
              <a:rPr lang="el-GR" dirty="0"/>
              <a:t>ε</a:t>
            </a:r>
            <a:r>
              <a:rPr lang="en-US" baseline="-25000" dirty="0"/>
              <a:t>1</a:t>
            </a:r>
            <a:r>
              <a:rPr lang="el-GR" dirty="0"/>
              <a:t> </a:t>
            </a:r>
          </a:p>
          <a:p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C9F5C26-16E6-BC41-990C-83B7509D017E}"/>
              </a:ext>
            </a:extLst>
          </p:cNvPr>
          <p:cNvSpPr txBox="1"/>
          <p:nvPr/>
        </p:nvSpPr>
        <p:spPr>
          <a:xfrm>
            <a:off x="9970546" y="2295634"/>
            <a:ext cx="7152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1 - </a:t>
            </a:r>
            <a:r>
              <a:rPr lang="el-GR" dirty="0"/>
              <a:t>ε</a:t>
            </a:r>
            <a:r>
              <a:rPr lang="en-US" baseline="-25000" dirty="0"/>
              <a:t>2</a:t>
            </a:r>
            <a:r>
              <a:rPr lang="el-GR" dirty="0"/>
              <a:t> </a:t>
            </a:r>
          </a:p>
          <a:p>
            <a:pPr algn="ctr"/>
            <a:r>
              <a:rPr lang="el-GR" dirty="0"/>
              <a:t> </a:t>
            </a:r>
          </a:p>
          <a:p>
            <a:pPr algn="ctr"/>
            <a:endParaRPr lang="en-US" dirty="0"/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1EC7186-BD59-D340-8A23-5BE767C89696}"/>
              </a:ext>
            </a:extLst>
          </p:cNvPr>
          <p:cNvGrpSpPr/>
          <p:nvPr/>
        </p:nvGrpSpPr>
        <p:grpSpPr>
          <a:xfrm>
            <a:off x="10747155" y="2172367"/>
            <a:ext cx="1270000" cy="914400"/>
            <a:chOff x="1045867" y="2452340"/>
            <a:chExt cx="1270000" cy="914400"/>
          </a:xfrm>
        </p:grpSpPr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9453EEC2-135A-5E48-90AB-1646967B4038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Graphic 130" descr="Sparrow">
              <a:extLst>
                <a:ext uri="{FF2B5EF4-FFF2-40B4-BE49-F238E27FC236}">
                  <a16:creationId xmlns:a16="http://schemas.microsoft.com/office/drawing/2014/main" id="{2225DAB9-302E-7E45-B6F9-309DB661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C3E161DA-3F7B-EB48-A143-5A85AF09CA1C}"/>
              </a:ext>
            </a:extLst>
          </p:cNvPr>
          <p:cNvGrpSpPr/>
          <p:nvPr/>
        </p:nvGrpSpPr>
        <p:grpSpPr>
          <a:xfrm>
            <a:off x="8350809" y="2172367"/>
            <a:ext cx="1270000" cy="914400"/>
            <a:chOff x="1045867" y="2452340"/>
            <a:chExt cx="1270000" cy="914400"/>
          </a:xfrm>
        </p:grpSpPr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06324BE2-897C-314E-BA40-F7ADD7120BC4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4" name="Graphic 133" descr="Sparrow">
              <a:extLst>
                <a:ext uri="{FF2B5EF4-FFF2-40B4-BE49-F238E27FC236}">
                  <a16:creationId xmlns:a16="http://schemas.microsoft.com/office/drawing/2014/main" id="{DEDA9C1A-7BB3-844C-97F0-0BE7FC81D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25699499-5E8F-1C44-A72A-209B156767F7}"/>
              </a:ext>
            </a:extLst>
          </p:cNvPr>
          <p:cNvGrpSpPr/>
          <p:nvPr/>
        </p:nvGrpSpPr>
        <p:grpSpPr>
          <a:xfrm>
            <a:off x="6252921" y="2172367"/>
            <a:ext cx="1270000" cy="914400"/>
            <a:chOff x="1045867" y="2452340"/>
            <a:chExt cx="1270000" cy="914400"/>
          </a:xfrm>
        </p:grpSpPr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389E3969-F4FB-094A-A927-E202EA3E9C58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Graphic 136" descr="Sparrow">
              <a:extLst>
                <a:ext uri="{FF2B5EF4-FFF2-40B4-BE49-F238E27FC236}">
                  <a16:creationId xmlns:a16="http://schemas.microsoft.com/office/drawing/2014/main" id="{FABBD376-B95B-7341-A9C2-A23FCBD4C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22894B6C-49D0-0545-82B1-3626DA7FE28B}"/>
              </a:ext>
            </a:extLst>
          </p:cNvPr>
          <p:cNvGrpSpPr/>
          <p:nvPr/>
        </p:nvGrpSpPr>
        <p:grpSpPr>
          <a:xfrm>
            <a:off x="10701348" y="4845351"/>
            <a:ext cx="1270000" cy="914400"/>
            <a:chOff x="5001742" y="2533506"/>
            <a:chExt cx="1270000" cy="914400"/>
          </a:xfrm>
        </p:grpSpPr>
        <p:sp>
          <p:nvSpPr>
            <p:cNvPr id="139" name="Freeform 138">
              <a:extLst>
                <a:ext uri="{FF2B5EF4-FFF2-40B4-BE49-F238E27FC236}">
                  <a16:creationId xmlns:a16="http://schemas.microsoft.com/office/drawing/2014/main" id="{1802992C-B461-7E4F-886C-372207B6BBA5}"/>
                </a:ext>
              </a:extLst>
            </p:cNvPr>
            <p:cNvSpPr/>
            <p:nvPr/>
          </p:nvSpPr>
          <p:spPr>
            <a:xfrm>
              <a:off x="5001742" y="2656001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0" name="Graphic 139" descr="Sparrow">
              <a:extLst>
                <a:ext uri="{FF2B5EF4-FFF2-40B4-BE49-F238E27FC236}">
                  <a16:creationId xmlns:a16="http://schemas.microsoft.com/office/drawing/2014/main" id="{3BAF1181-F915-C34C-92A3-EC94A950F6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108758" y="2533506"/>
              <a:ext cx="914400" cy="914400"/>
            </a:xfrm>
            <a:prstGeom prst="rect">
              <a:avLst/>
            </a:prstGeom>
          </p:spPr>
        </p:pic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D78F2CA0-2AA1-C34F-9FAA-8B6306164D42}"/>
              </a:ext>
            </a:extLst>
          </p:cNvPr>
          <p:cNvGrpSpPr/>
          <p:nvPr/>
        </p:nvGrpSpPr>
        <p:grpSpPr>
          <a:xfrm>
            <a:off x="8345120" y="4845351"/>
            <a:ext cx="1270000" cy="914400"/>
            <a:chOff x="5001742" y="2533506"/>
            <a:chExt cx="1270000" cy="914400"/>
          </a:xfrm>
        </p:grpSpPr>
        <p:sp>
          <p:nvSpPr>
            <p:cNvPr id="142" name="Freeform 141">
              <a:extLst>
                <a:ext uri="{FF2B5EF4-FFF2-40B4-BE49-F238E27FC236}">
                  <a16:creationId xmlns:a16="http://schemas.microsoft.com/office/drawing/2014/main" id="{4B130A3D-61F5-2846-82FF-C55F73C9E160}"/>
                </a:ext>
              </a:extLst>
            </p:cNvPr>
            <p:cNvSpPr/>
            <p:nvPr/>
          </p:nvSpPr>
          <p:spPr>
            <a:xfrm>
              <a:off x="5001742" y="2656001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Graphic 142" descr="Sparrow">
              <a:extLst>
                <a:ext uri="{FF2B5EF4-FFF2-40B4-BE49-F238E27FC236}">
                  <a16:creationId xmlns:a16="http://schemas.microsoft.com/office/drawing/2014/main" id="{58AF98EE-C7B3-6248-A4AC-492DE41D7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108758" y="2533506"/>
              <a:ext cx="914400" cy="914400"/>
            </a:xfrm>
            <a:prstGeom prst="rect">
              <a:avLst/>
            </a:prstGeom>
          </p:spPr>
        </p:pic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6ACAF654-99CF-7446-841B-D8022C2198BF}"/>
              </a:ext>
            </a:extLst>
          </p:cNvPr>
          <p:cNvGrpSpPr/>
          <p:nvPr/>
        </p:nvGrpSpPr>
        <p:grpSpPr>
          <a:xfrm>
            <a:off x="6203770" y="4845351"/>
            <a:ext cx="1270000" cy="914400"/>
            <a:chOff x="5001742" y="2533506"/>
            <a:chExt cx="1270000" cy="914400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08EBA19F-586E-3640-9F04-51763C6583BD}"/>
                </a:ext>
              </a:extLst>
            </p:cNvPr>
            <p:cNvSpPr/>
            <p:nvPr/>
          </p:nvSpPr>
          <p:spPr>
            <a:xfrm>
              <a:off x="5001742" y="2656001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6" name="Graphic 145" descr="Sparrow">
              <a:extLst>
                <a:ext uri="{FF2B5EF4-FFF2-40B4-BE49-F238E27FC236}">
                  <a16:creationId xmlns:a16="http://schemas.microsoft.com/office/drawing/2014/main" id="{B716FFEB-D021-804A-8CE9-9DAC1191E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108758" y="2533506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51245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F3AED-9889-0742-B4E8-311FBD92E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524" y="449707"/>
            <a:ext cx="10515600" cy="1325563"/>
          </a:xfrm>
        </p:spPr>
        <p:txBody>
          <a:bodyPr/>
          <a:lstStyle/>
          <a:p>
            <a:r>
              <a:rPr lang="en-US" dirty="0"/>
              <a:t>Explicit dynamics model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1A4B02-3181-054D-9D0D-B9E39395C421}"/>
              </a:ext>
            </a:extLst>
          </p:cNvPr>
          <p:cNvSpPr txBox="1"/>
          <p:nvPr/>
        </p:nvSpPr>
        <p:spPr>
          <a:xfrm>
            <a:off x="608721" y="2408168"/>
            <a:ext cx="4711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 = 101 000 110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AE20562-0B2E-7341-BD6A-1E5941049A5A}"/>
              </a:ext>
            </a:extLst>
          </p:cNvPr>
          <p:cNvSpPr txBox="1"/>
          <p:nvPr/>
        </p:nvSpPr>
        <p:spPr>
          <a:xfrm>
            <a:off x="602524" y="2860158"/>
            <a:ext cx="44479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 1: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Season 2: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Season 3: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AE7D1FDC-DB6D-1C43-AF1A-813BADC50811}"/>
              </a:ext>
            </a:extLst>
          </p:cNvPr>
          <p:cNvSpPr txBox="1"/>
          <p:nvPr/>
        </p:nvSpPr>
        <p:spPr>
          <a:xfrm>
            <a:off x="6260590" y="1801290"/>
            <a:ext cx="11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FCE4761-FFBE-714C-9226-7E73335E2463}"/>
              </a:ext>
            </a:extLst>
          </p:cNvPr>
          <p:cNvSpPr txBox="1"/>
          <p:nvPr/>
        </p:nvSpPr>
        <p:spPr>
          <a:xfrm>
            <a:off x="10668810" y="1751875"/>
            <a:ext cx="11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3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B905C26-426C-124B-9B46-56A16534FCB2}"/>
              </a:ext>
            </a:extLst>
          </p:cNvPr>
          <p:cNvSpPr txBox="1"/>
          <p:nvPr/>
        </p:nvSpPr>
        <p:spPr>
          <a:xfrm>
            <a:off x="8396108" y="1802533"/>
            <a:ext cx="11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2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9B5DBCF-D6CD-0F43-83F1-7CBE53D2E0DF}"/>
              </a:ext>
            </a:extLst>
          </p:cNvPr>
          <p:cNvSpPr txBox="1"/>
          <p:nvPr/>
        </p:nvSpPr>
        <p:spPr>
          <a:xfrm>
            <a:off x="5297162" y="2871149"/>
            <a:ext cx="119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Occupied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CAAE9B6-7DDC-6E4B-A319-8CB81D71B5FB}"/>
              </a:ext>
            </a:extLst>
          </p:cNvPr>
          <p:cNvSpPr txBox="1"/>
          <p:nvPr/>
        </p:nvSpPr>
        <p:spPr>
          <a:xfrm>
            <a:off x="5293053" y="5658687"/>
            <a:ext cx="138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Unoccupied</a:t>
            </a: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2AD6BC74-BE25-7249-8942-7AADE029C053}"/>
              </a:ext>
            </a:extLst>
          </p:cNvPr>
          <p:cNvCxnSpPr>
            <a:cxnSpLocks/>
            <a:stCxn id="137" idx="20"/>
            <a:endCxn id="134" idx="6"/>
          </p:cNvCxnSpPr>
          <p:nvPr/>
        </p:nvCxnSpPr>
        <p:spPr>
          <a:xfrm flipV="1">
            <a:off x="7505987" y="2630541"/>
            <a:ext cx="844822" cy="677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34F7D169-4ECA-F646-997C-08BF84DE5802}"/>
              </a:ext>
            </a:extLst>
          </p:cNvPr>
          <p:cNvCxnSpPr>
            <a:cxnSpLocks/>
            <a:stCxn id="134" idx="20"/>
            <a:endCxn id="131" idx="6"/>
          </p:cNvCxnSpPr>
          <p:nvPr/>
        </p:nvCxnSpPr>
        <p:spPr>
          <a:xfrm flipV="1">
            <a:off x="9603875" y="2630541"/>
            <a:ext cx="1143280" cy="677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F78C3F41-C3BB-1246-BCAD-645A24C5C807}"/>
              </a:ext>
            </a:extLst>
          </p:cNvPr>
          <p:cNvCxnSpPr>
            <a:cxnSpLocks/>
            <a:stCxn id="146" idx="20"/>
            <a:endCxn id="135" idx="2"/>
          </p:cNvCxnSpPr>
          <p:nvPr/>
        </p:nvCxnSpPr>
        <p:spPr>
          <a:xfrm flipV="1">
            <a:off x="7456836" y="3086767"/>
            <a:ext cx="1483166" cy="22707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88302C14-8320-3B41-983B-29D386858B8B}"/>
              </a:ext>
            </a:extLst>
          </p:cNvPr>
          <p:cNvCxnSpPr>
            <a:cxnSpLocks/>
            <a:stCxn id="146" idx="20"/>
            <a:endCxn id="143" idx="6"/>
          </p:cNvCxnSpPr>
          <p:nvPr/>
        </p:nvCxnSpPr>
        <p:spPr>
          <a:xfrm flipV="1">
            <a:off x="7456836" y="5289746"/>
            <a:ext cx="888284" cy="677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27A12658-3019-7E4C-8F39-41CF2609BDD3}"/>
              </a:ext>
            </a:extLst>
          </p:cNvPr>
          <p:cNvCxnSpPr>
            <a:cxnSpLocks/>
            <a:stCxn id="137" idx="20"/>
            <a:endCxn id="144" idx="0"/>
          </p:cNvCxnSpPr>
          <p:nvPr/>
        </p:nvCxnSpPr>
        <p:spPr>
          <a:xfrm>
            <a:off x="7505987" y="2698274"/>
            <a:ext cx="1403349" cy="214707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F009957A-666F-1E4D-B073-C3EF2AC73373}"/>
              </a:ext>
            </a:extLst>
          </p:cNvPr>
          <p:cNvCxnSpPr>
            <a:cxnSpLocks/>
            <a:stCxn id="134" idx="19"/>
            <a:endCxn id="141" idx="0"/>
          </p:cNvCxnSpPr>
          <p:nvPr/>
        </p:nvCxnSpPr>
        <p:spPr>
          <a:xfrm>
            <a:off x="9620809" y="2884541"/>
            <a:ext cx="1644755" cy="19608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2585429-5538-224C-862F-B236B841BFF7}"/>
              </a:ext>
            </a:extLst>
          </p:cNvPr>
          <p:cNvCxnSpPr>
            <a:cxnSpLocks/>
            <a:stCxn id="143" idx="25"/>
            <a:endCxn id="132" idx="2"/>
          </p:cNvCxnSpPr>
          <p:nvPr/>
        </p:nvCxnSpPr>
        <p:spPr>
          <a:xfrm flipV="1">
            <a:off x="9462720" y="3086767"/>
            <a:ext cx="1873628" cy="19828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B9D24CD6-C441-864A-BEEC-AC476439C0F2}"/>
              </a:ext>
            </a:extLst>
          </p:cNvPr>
          <p:cNvCxnSpPr>
            <a:cxnSpLocks/>
            <a:stCxn id="143" idx="22"/>
            <a:endCxn id="140" idx="6"/>
          </p:cNvCxnSpPr>
          <p:nvPr/>
        </p:nvCxnSpPr>
        <p:spPr>
          <a:xfrm>
            <a:off x="9530453" y="5272812"/>
            <a:ext cx="1170895" cy="1693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4157D80A-5766-A74F-B66D-2B4E4505585D}"/>
              </a:ext>
            </a:extLst>
          </p:cNvPr>
          <p:cNvCxnSpPr>
            <a:cxnSpLocks/>
            <a:endCxn id="138" idx="2"/>
          </p:cNvCxnSpPr>
          <p:nvPr/>
        </p:nvCxnSpPr>
        <p:spPr>
          <a:xfrm flipV="1">
            <a:off x="6096000" y="3086767"/>
            <a:ext cx="746114" cy="9747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06E6E7D6-41F4-7744-89B5-3E382FFFCDD7}"/>
              </a:ext>
            </a:extLst>
          </p:cNvPr>
          <p:cNvCxnSpPr>
            <a:cxnSpLocks/>
            <a:endCxn id="147" idx="0"/>
          </p:cNvCxnSpPr>
          <p:nvPr/>
        </p:nvCxnSpPr>
        <p:spPr>
          <a:xfrm>
            <a:off x="6096000" y="4061479"/>
            <a:ext cx="671986" cy="7838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6D0002A1-7CE8-E84F-8B71-8E12938C5494}"/>
              </a:ext>
            </a:extLst>
          </p:cNvPr>
          <p:cNvSpPr txBox="1"/>
          <p:nvPr/>
        </p:nvSpPr>
        <p:spPr>
          <a:xfrm>
            <a:off x="7603807" y="4270593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</a:t>
            </a:r>
            <a:r>
              <a:rPr lang="en-US" baseline="-25000" dirty="0"/>
              <a:t>1</a:t>
            </a:r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74AC719-92B0-CC43-A17C-62F75BEFA64B}"/>
              </a:ext>
            </a:extLst>
          </p:cNvPr>
          <p:cNvSpPr txBox="1"/>
          <p:nvPr/>
        </p:nvSpPr>
        <p:spPr>
          <a:xfrm>
            <a:off x="7603807" y="3171767"/>
            <a:ext cx="421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ε</a:t>
            </a:r>
            <a:r>
              <a:rPr lang="en-US" baseline="-25000" dirty="0"/>
              <a:t>1</a:t>
            </a:r>
            <a:r>
              <a:rPr lang="el-GR" dirty="0"/>
              <a:t> </a:t>
            </a:r>
          </a:p>
          <a:p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3E23508-3058-D647-A256-EBF47CF39455}"/>
              </a:ext>
            </a:extLst>
          </p:cNvPr>
          <p:cNvSpPr txBox="1"/>
          <p:nvPr/>
        </p:nvSpPr>
        <p:spPr>
          <a:xfrm>
            <a:off x="9615120" y="425618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γ</a:t>
            </a:r>
            <a:r>
              <a:rPr lang="en-US" baseline="-25000" dirty="0"/>
              <a:t>2</a:t>
            </a:r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E6211C9A-98C9-654D-B0FA-C7E7A4149BFF}"/>
              </a:ext>
            </a:extLst>
          </p:cNvPr>
          <p:cNvSpPr txBox="1"/>
          <p:nvPr/>
        </p:nvSpPr>
        <p:spPr>
          <a:xfrm>
            <a:off x="9615662" y="3233880"/>
            <a:ext cx="421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ε</a:t>
            </a:r>
            <a:r>
              <a:rPr lang="en-US" baseline="-25000" dirty="0"/>
              <a:t>2</a:t>
            </a:r>
            <a:r>
              <a:rPr lang="el-GR" dirty="0"/>
              <a:t> </a:t>
            </a:r>
          </a:p>
          <a:p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A7E3FD3-2E1D-3D4A-8B6A-A340F95407A4}"/>
              </a:ext>
            </a:extLst>
          </p:cNvPr>
          <p:cNvSpPr txBox="1"/>
          <p:nvPr/>
        </p:nvSpPr>
        <p:spPr>
          <a:xfrm>
            <a:off x="6106382" y="3203047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l-GR" sz="2000" dirty="0"/>
              <a:t>ψ</a:t>
            </a:r>
            <a:r>
              <a:rPr lang="en-US" sz="2000" baseline="-25000" dirty="0"/>
              <a:t>1</a:t>
            </a:r>
            <a:br>
              <a:rPr lang="el-GR" sz="2000" dirty="0"/>
            </a:br>
            <a:endParaRPr lang="el-GR" sz="2000" dirty="0"/>
          </a:p>
          <a:p>
            <a:endParaRPr lang="en-US" sz="2000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A971095-48B0-3D43-84D8-1A63124F5BEF}"/>
              </a:ext>
            </a:extLst>
          </p:cNvPr>
          <p:cNvSpPr txBox="1"/>
          <p:nvPr/>
        </p:nvSpPr>
        <p:spPr>
          <a:xfrm>
            <a:off x="5626387" y="4359191"/>
            <a:ext cx="792884" cy="7630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dirty="0"/>
              <a:t>1 - </a:t>
            </a:r>
            <a:r>
              <a:rPr lang="el-GR" sz="2000" dirty="0"/>
              <a:t>ψ</a:t>
            </a:r>
            <a:r>
              <a:rPr lang="en-US" sz="2000" baseline="-25000" dirty="0"/>
              <a:t>1</a:t>
            </a:r>
            <a:br>
              <a:rPr lang="el-GR" sz="2000" dirty="0"/>
            </a:br>
            <a:endParaRPr lang="el-GR" sz="2000" dirty="0"/>
          </a:p>
          <a:p>
            <a:endParaRPr lang="en-US" sz="2000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2B9DDBD-852E-1C41-9347-491678AACE42}"/>
              </a:ext>
            </a:extLst>
          </p:cNvPr>
          <p:cNvSpPr txBox="1"/>
          <p:nvPr/>
        </p:nvSpPr>
        <p:spPr>
          <a:xfrm>
            <a:off x="7828591" y="5318838"/>
            <a:ext cx="659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 </a:t>
            </a:r>
            <a:r>
              <a:rPr lang="el-GR" dirty="0"/>
              <a:t>γ</a:t>
            </a:r>
            <a:r>
              <a:rPr lang="en-US" baseline="-25000" dirty="0"/>
              <a:t>1</a:t>
            </a:r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FC3712E-B574-1040-BE07-A300DC0A89BF}"/>
              </a:ext>
            </a:extLst>
          </p:cNvPr>
          <p:cNvSpPr txBox="1"/>
          <p:nvPr/>
        </p:nvSpPr>
        <p:spPr>
          <a:xfrm>
            <a:off x="10047882" y="5249524"/>
            <a:ext cx="659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 </a:t>
            </a:r>
            <a:r>
              <a:rPr lang="el-GR" dirty="0"/>
              <a:t>γ</a:t>
            </a:r>
            <a:r>
              <a:rPr lang="en-US" baseline="-25000" dirty="0"/>
              <a:t>2</a:t>
            </a:r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389F76A-9235-8845-9EAD-DF8FF306BC6E}"/>
              </a:ext>
            </a:extLst>
          </p:cNvPr>
          <p:cNvSpPr txBox="1"/>
          <p:nvPr/>
        </p:nvSpPr>
        <p:spPr>
          <a:xfrm>
            <a:off x="7675439" y="2268772"/>
            <a:ext cx="7152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1 - </a:t>
            </a:r>
            <a:r>
              <a:rPr lang="el-GR" dirty="0"/>
              <a:t>ε</a:t>
            </a:r>
            <a:r>
              <a:rPr lang="en-US" baseline="-25000" dirty="0"/>
              <a:t>1</a:t>
            </a:r>
            <a:r>
              <a:rPr lang="el-GR" dirty="0"/>
              <a:t> </a:t>
            </a:r>
          </a:p>
          <a:p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3C47118E-7523-D245-B959-CDA17741D97F}"/>
              </a:ext>
            </a:extLst>
          </p:cNvPr>
          <p:cNvSpPr txBox="1"/>
          <p:nvPr/>
        </p:nvSpPr>
        <p:spPr>
          <a:xfrm>
            <a:off x="9970546" y="2295634"/>
            <a:ext cx="7152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1 - </a:t>
            </a:r>
            <a:r>
              <a:rPr lang="el-GR" dirty="0"/>
              <a:t>ε</a:t>
            </a:r>
            <a:r>
              <a:rPr lang="en-US" baseline="-25000" dirty="0"/>
              <a:t>2</a:t>
            </a:r>
            <a:r>
              <a:rPr lang="el-GR" dirty="0"/>
              <a:t> </a:t>
            </a:r>
          </a:p>
          <a:p>
            <a:pPr algn="ctr"/>
            <a:r>
              <a:rPr lang="el-GR" dirty="0"/>
              <a:t> </a:t>
            </a:r>
          </a:p>
          <a:p>
            <a:pPr algn="ctr"/>
            <a:endParaRPr lang="en-US" dirty="0"/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3FFCA241-27A8-F94B-96E9-0003D55D3884}"/>
              </a:ext>
            </a:extLst>
          </p:cNvPr>
          <p:cNvGrpSpPr/>
          <p:nvPr/>
        </p:nvGrpSpPr>
        <p:grpSpPr>
          <a:xfrm>
            <a:off x="10747155" y="2172367"/>
            <a:ext cx="1270000" cy="914400"/>
            <a:chOff x="1045867" y="2452340"/>
            <a:chExt cx="1270000" cy="914400"/>
          </a:xfrm>
        </p:grpSpPr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5201713D-1529-CD44-BE3F-A4B878B1E451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2" name="Graphic 131" descr="Sparrow">
              <a:extLst>
                <a:ext uri="{FF2B5EF4-FFF2-40B4-BE49-F238E27FC236}">
                  <a16:creationId xmlns:a16="http://schemas.microsoft.com/office/drawing/2014/main" id="{EC5F8DE7-640E-9943-9CEF-39EA2982A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B0551944-2883-F242-BC16-6D66618A3698}"/>
              </a:ext>
            </a:extLst>
          </p:cNvPr>
          <p:cNvGrpSpPr/>
          <p:nvPr/>
        </p:nvGrpSpPr>
        <p:grpSpPr>
          <a:xfrm>
            <a:off x="8350809" y="2172367"/>
            <a:ext cx="1270000" cy="914400"/>
            <a:chOff x="1045867" y="2452340"/>
            <a:chExt cx="1270000" cy="914400"/>
          </a:xfrm>
        </p:grpSpPr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9688FFE8-A740-5B42-8A75-1CB674CE7FA8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5" name="Graphic 134" descr="Sparrow">
              <a:extLst>
                <a:ext uri="{FF2B5EF4-FFF2-40B4-BE49-F238E27FC236}">
                  <a16:creationId xmlns:a16="http://schemas.microsoft.com/office/drawing/2014/main" id="{7963C53A-390D-5247-9ECD-586B61B1C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B55C2FFA-1E79-0B48-9092-442374AA33BE}"/>
              </a:ext>
            </a:extLst>
          </p:cNvPr>
          <p:cNvGrpSpPr/>
          <p:nvPr/>
        </p:nvGrpSpPr>
        <p:grpSpPr>
          <a:xfrm>
            <a:off x="6252921" y="2172367"/>
            <a:ext cx="1270000" cy="914400"/>
            <a:chOff x="1045867" y="2452340"/>
            <a:chExt cx="1270000" cy="914400"/>
          </a:xfrm>
        </p:grpSpPr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8E309C57-5D65-0543-9D75-0F94D62DC968}"/>
                </a:ext>
              </a:extLst>
            </p:cNvPr>
            <p:cNvSpPr/>
            <p:nvPr/>
          </p:nvSpPr>
          <p:spPr>
            <a:xfrm>
              <a:off x="1045867" y="2588614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8" name="Graphic 137" descr="Sparrow">
              <a:extLst>
                <a:ext uri="{FF2B5EF4-FFF2-40B4-BE49-F238E27FC236}">
                  <a16:creationId xmlns:a16="http://schemas.microsoft.com/office/drawing/2014/main" id="{07F6F214-B5B8-AA44-8370-AB2E47B4E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77860" y="2452340"/>
              <a:ext cx="914400" cy="914400"/>
            </a:xfrm>
            <a:prstGeom prst="rect">
              <a:avLst/>
            </a:prstGeom>
          </p:spPr>
        </p:pic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2064705D-9E70-794C-B8E7-60A87368A5F4}"/>
              </a:ext>
            </a:extLst>
          </p:cNvPr>
          <p:cNvGrpSpPr/>
          <p:nvPr/>
        </p:nvGrpSpPr>
        <p:grpSpPr>
          <a:xfrm>
            <a:off x="10701348" y="4845351"/>
            <a:ext cx="1270000" cy="914400"/>
            <a:chOff x="5001742" y="2533506"/>
            <a:chExt cx="1270000" cy="914400"/>
          </a:xfrm>
        </p:grpSpPr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71CBAD33-6606-B24F-BF80-1E46EBBB0773}"/>
                </a:ext>
              </a:extLst>
            </p:cNvPr>
            <p:cNvSpPr/>
            <p:nvPr/>
          </p:nvSpPr>
          <p:spPr>
            <a:xfrm>
              <a:off x="5001742" y="2656001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1" name="Graphic 140" descr="Sparrow">
              <a:extLst>
                <a:ext uri="{FF2B5EF4-FFF2-40B4-BE49-F238E27FC236}">
                  <a16:creationId xmlns:a16="http://schemas.microsoft.com/office/drawing/2014/main" id="{B3FD8B8D-2F8B-9645-BE90-9D6EC16A5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08758" y="2533506"/>
              <a:ext cx="914400" cy="914400"/>
            </a:xfrm>
            <a:prstGeom prst="rect">
              <a:avLst/>
            </a:prstGeom>
          </p:spPr>
        </p:pic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34A4B4E9-5FC3-624C-9E67-A36AC92A909D}"/>
              </a:ext>
            </a:extLst>
          </p:cNvPr>
          <p:cNvGrpSpPr/>
          <p:nvPr/>
        </p:nvGrpSpPr>
        <p:grpSpPr>
          <a:xfrm>
            <a:off x="8345120" y="4845351"/>
            <a:ext cx="1270000" cy="914400"/>
            <a:chOff x="5001742" y="2533506"/>
            <a:chExt cx="1270000" cy="914400"/>
          </a:xfrm>
        </p:grpSpPr>
        <p:sp>
          <p:nvSpPr>
            <p:cNvPr id="143" name="Freeform 142">
              <a:extLst>
                <a:ext uri="{FF2B5EF4-FFF2-40B4-BE49-F238E27FC236}">
                  <a16:creationId xmlns:a16="http://schemas.microsoft.com/office/drawing/2014/main" id="{94A65B9C-05C0-0448-8D89-297FE5067FCB}"/>
                </a:ext>
              </a:extLst>
            </p:cNvPr>
            <p:cNvSpPr/>
            <p:nvPr/>
          </p:nvSpPr>
          <p:spPr>
            <a:xfrm>
              <a:off x="5001742" y="2656001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4" name="Graphic 143" descr="Sparrow">
              <a:extLst>
                <a:ext uri="{FF2B5EF4-FFF2-40B4-BE49-F238E27FC236}">
                  <a16:creationId xmlns:a16="http://schemas.microsoft.com/office/drawing/2014/main" id="{2B000991-A5CF-0647-B9A2-71ACD1658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08758" y="2533506"/>
              <a:ext cx="914400" cy="914400"/>
            </a:xfrm>
            <a:prstGeom prst="rect">
              <a:avLst/>
            </a:prstGeom>
          </p:spPr>
        </p:pic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278C67CC-CE42-8242-ACDA-AAADA54865F9}"/>
              </a:ext>
            </a:extLst>
          </p:cNvPr>
          <p:cNvGrpSpPr/>
          <p:nvPr/>
        </p:nvGrpSpPr>
        <p:grpSpPr>
          <a:xfrm>
            <a:off x="6203770" y="4845351"/>
            <a:ext cx="1270000" cy="914400"/>
            <a:chOff x="5001742" y="2533506"/>
            <a:chExt cx="1270000" cy="914400"/>
          </a:xfrm>
        </p:grpSpPr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C09E367D-52B1-B543-8778-6F37032547C7}"/>
                </a:ext>
              </a:extLst>
            </p:cNvPr>
            <p:cNvSpPr/>
            <p:nvPr/>
          </p:nvSpPr>
          <p:spPr>
            <a:xfrm>
              <a:off x="5001742" y="2656001"/>
              <a:ext cx="1270000" cy="728300"/>
            </a:xfrm>
            <a:custGeom>
              <a:avLst/>
              <a:gdLst>
                <a:gd name="connsiteX0" fmla="*/ 694266 w 1270000"/>
                <a:gd name="connsiteY0" fmla="*/ 166 h 728300"/>
                <a:gd name="connsiteX1" fmla="*/ 694266 w 1270000"/>
                <a:gd name="connsiteY1" fmla="*/ 166 h 728300"/>
                <a:gd name="connsiteX2" fmla="*/ 541866 w 1270000"/>
                <a:gd name="connsiteY2" fmla="*/ 17100 h 728300"/>
                <a:gd name="connsiteX3" fmla="*/ 84666 w 1270000"/>
                <a:gd name="connsiteY3" fmla="*/ 67900 h 728300"/>
                <a:gd name="connsiteX4" fmla="*/ 50800 w 1270000"/>
                <a:gd name="connsiteY4" fmla="*/ 118700 h 728300"/>
                <a:gd name="connsiteX5" fmla="*/ 33866 w 1270000"/>
                <a:gd name="connsiteY5" fmla="*/ 186433 h 728300"/>
                <a:gd name="connsiteX6" fmla="*/ 0 w 1270000"/>
                <a:gd name="connsiteY6" fmla="*/ 321900 h 728300"/>
                <a:gd name="connsiteX7" fmla="*/ 16933 w 1270000"/>
                <a:gd name="connsiteY7" fmla="*/ 558966 h 728300"/>
                <a:gd name="connsiteX8" fmla="*/ 33866 w 1270000"/>
                <a:gd name="connsiteY8" fmla="*/ 609766 h 728300"/>
                <a:gd name="connsiteX9" fmla="*/ 84666 w 1270000"/>
                <a:gd name="connsiteY9" fmla="*/ 643633 h 728300"/>
                <a:gd name="connsiteX10" fmla="*/ 118533 w 1270000"/>
                <a:gd name="connsiteY10" fmla="*/ 694433 h 728300"/>
                <a:gd name="connsiteX11" fmla="*/ 220133 w 1270000"/>
                <a:gd name="connsiteY11" fmla="*/ 728300 h 728300"/>
                <a:gd name="connsiteX12" fmla="*/ 457200 w 1270000"/>
                <a:gd name="connsiteY12" fmla="*/ 711366 h 728300"/>
                <a:gd name="connsiteX13" fmla="*/ 626533 w 1270000"/>
                <a:gd name="connsiteY13" fmla="*/ 643633 h 728300"/>
                <a:gd name="connsiteX14" fmla="*/ 694266 w 1270000"/>
                <a:gd name="connsiteY14" fmla="*/ 626700 h 728300"/>
                <a:gd name="connsiteX15" fmla="*/ 965200 w 1270000"/>
                <a:gd name="connsiteY15" fmla="*/ 677500 h 728300"/>
                <a:gd name="connsiteX16" fmla="*/ 1066800 w 1270000"/>
                <a:gd name="connsiteY16" fmla="*/ 711366 h 728300"/>
                <a:gd name="connsiteX17" fmla="*/ 1117600 w 1270000"/>
                <a:gd name="connsiteY17" fmla="*/ 728300 h 728300"/>
                <a:gd name="connsiteX18" fmla="*/ 1236133 w 1270000"/>
                <a:gd name="connsiteY18" fmla="*/ 677500 h 728300"/>
                <a:gd name="connsiteX19" fmla="*/ 1270000 w 1270000"/>
                <a:gd name="connsiteY19" fmla="*/ 575900 h 728300"/>
                <a:gd name="connsiteX20" fmla="*/ 1253066 w 1270000"/>
                <a:gd name="connsiteY20" fmla="*/ 389633 h 728300"/>
                <a:gd name="connsiteX21" fmla="*/ 1236133 w 1270000"/>
                <a:gd name="connsiteY21" fmla="*/ 338833 h 728300"/>
                <a:gd name="connsiteX22" fmla="*/ 1185333 w 1270000"/>
                <a:gd name="connsiteY22" fmla="*/ 304966 h 728300"/>
                <a:gd name="connsiteX23" fmla="*/ 1134533 w 1270000"/>
                <a:gd name="connsiteY23" fmla="*/ 254166 h 728300"/>
                <a:gd name="connsiteX24" fmla="*/ 1117600 w 1270000"/>
                <a:gd name="connsiteY24" fmla="*/ 203366 h 728300"/>
                <a:gd name="connsiteX25" fmla="*/ 1117600 w 1270000"/>
                <a:gd name="connsiteY25" fmla="*/ 101766 h 728300"/>
                <a:gd name="connsiteX26" fmla="*/ 1083733 w 1270000"/>
                <a:gd name="connsiteY26" fmla="*/ 50966 h 728300"/>
                <a:gd name="connsiteX27" fmla="*/ 745066 w 1270000"/>
                <a:gd name="connsiteY27" fmla="*/ 166 h 728300"/>
                <a:gd name="connsiteX28" fmla="*/ 694266 w 1270000"/>
                <a:gd name="connsiteY28" fmla="*/ 166 h 72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70000" h="728300">
                  <a:moveTo>
                    <a:pt x="694266" y="166"/>
                  </a:moveTo>
                  <a:lnTo>
                    <a:pt x="694266" y="166"/>
                  </a:lnTo>
                  <a:cubicBezTo>
                    <a:pt x="643466" y="5811"/>
                    <a:pt x="592885" y="14008"/>
                    <a:pt x="541866" y="17100"/>
                  </a:cubicBezTo>
                  <a:cubicBezTo>
                    <a:pt x="101796" y="43771"/>
                    <a:pt x="250280" y="-42511"/>
                    <a:pt x="84666" y="67900"/>
                  </a:cubicBezTo>
                  <a:cubicBezTo>
                    <a:pt x="73377" y="84833"/>
                    <a:pt x="58817" y="99994"/>
                    <a:pt x="50800" y="118700"/>
                  </a:cubicBezTo>
                  <a:cubicBezTo>
                    <a:pt x="41632" y="140091"/>
                    <a:pt x="40260" y="164056"/>
                    <a:pt x="33866" y="186433"/>
                  </a:cubicBezTo>
                  <a:cubicBezTo>
                    <a:pt x="-844" y="307915"/>
                    <a:pt x="34422" y="149785"/>
                    <a:pt x="0" y="321900"/>
                  </a:cubicBezTo>
                  <a:cubicBezTo>
                    <a:pt x="5644" y="400922"/>
                    <a:pt x="7677" y="480285"/>
                    <a:pt x="16933" y="558966"/>
                  </a:cubicBezTo>
                  <a:cubicBezTo>
                    <a:pt x="19018" y="576693"/>
                    <a:pt x="22716" y="595828"/>
                    <a:pt x="33866" y="609766"/>
                  </a:cubicBezTo>
                  <a:cubicBezTo>
                    <a:pt x="46579" y="625658"/>
                    <a:pt x="67733" y="632344"/>
                    <a:pt x="84666" y="643633"/>
                  </a:cubicBezTo>
                  <a:cubicBezTo>
                    <a:pt x="95955" y="660566"/>
                    <a:pt x="101275" y="683647"/>
                    <a:pt x="118533" y="694433"/>
                  </a:cubicBezTo>
                  <a:cubicBezTo>
                    <a:pt x="148805" y="713353"/>
                    <a:pt x="220133" y="728300"/>
                    <a:pt x="220133" y="728300"/>
                  </a:cubicBezTo>
                  <a:cubicBezTo>
                    <a:pt x="299155" y="722655"/>
                    <a:pt x="378853" y="723118"/>
                    <a:pt x="457200" y="711366"/>
                  </a:cubicBezTo>
                  <a:cubicBezTo>
                    <a:pt x="558759" y="696132"/>
                    <a:pt x="543833" y="674646"/>
                    <a:pt x="626533" y="643633"/>
                  </a:cubicBezTo>
                  <a:cubicBezTo>
                    <a:pt x="648324" y="635461"/>
                    <a:pt x="671688" y="632344"/>
                    <a:pt x="694266" y="626700"/>
                  </a:cubicBezTo>
                  <a:cubicBezTo>
                    <a:pt x="899125" y="647185"/>
                    <a:pt x="809783" y="625694"/>
                    <a:pt x="965200" y="677500"/>
                  </a:cubicBezTo>
                  <a:lnTo>
                    <a:pt x="1066800" y="711366"/>
                  </a:lnTo>
                  <a:lnTo>
                    <a:pt x="1117600" y="728300"/>
                  </a:lnTo>
                  <a:cubicBezTo>
                    <a:pt x="1149604" y="720299"/>
                    <a:pt x="1214478" y="712147"/>
                    <a:pt x="1236133" y="677500"/>
                  </a:cubicBezTo>
                  <a:cubicBezTo>
                    <a:pt x="1255053" y="647228"/>
                    <a:pt x="1270000" y="575900"/>
                    <a:pt x="1270000" y="575900"/>
                  </a:cubicBezTo>
                  <a:cubicBezTo>
                    <a:pt x="1264355" y="513811"/>
                    <a:pt x="1261883" y="451351"/>
                    <a:pt x="1253066" y="389633"/>
                  </a:cubicBezTo>
                  <a:cubicBezTo>
                    <a:pt x="1250542" y="371963"/>
                    <a:pt x="1247283" y="352771"/>
                    <a:pt x="1236133" y="338833"/>
                  </a:cubicBezTo>
                  <a:cubicBezTo>
                    <a:pt x="1223420" y="322941"/>
                    <a:pt x="1200967" y="317995"/>
                    <a:pt x="1185333" y="304966"/>
                  </a:cubicBezTo>
                  <a:cubicBezTo>
                    <a:pt x="1166936" y="289635"/>
                    <a:pt x="1151466" y="271099"/>
                    <a:pt x="1134533" y="254166"/>
                  </a:cubicBezTo>
                  <a:cubicBezTo>
                    <a:pt x="1128889" y="237233"/>
                    <a:pt x="1117600" y="221215"/>
                    <a:pt x="1117600" y="203366"/>
                  </a:cubicBezTo>
                  <a:cubicBezTo>
                    <a:pt x="1117600" y="113057"/>
                    <a:pt x="1162755" y="192075"/>
                    <a:pt x="1117600" y="101766"/>
                  </a:cubicBezTo>
                  <a:cubicBezTo>
                    <a:pt x="1108499" y="83563"/>
                    <a:pt x="1100991" y="61752"/>
                    <a:pt x="1083733" y="50966"/>
                  </a:cubicBezTo>
                  <a:cubicBezTo>
                    <a:pt x="1000361" y="-1141"/>
                    <a:pt x="810495" y="4528"/>
                    <a:pt x="745066" y="166"/>
                  </a:cubicBezTo>
                  <a:cubicBezTo>
                    <a:pt x="739434" y="-209"/>
                    <a:pt x="702733" y="166"/>
                    <a:pt x="694266" y="166"/>
                  </a:cubicBezTo>
                  <a:close/>
                </a:path>
              </a:pathLst>
            </a:cu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7" name="Graphic 146" descr="Sparrow">
              <a:extLst>
                <a:ext uri="{FF2B5EF4-FFF2-40B4-BE49-F238E27FC236}">
                  <a16:creationId xmlns:a16="http://schemas.microsoft.com/office/drawing/2014/main" id="{C8EA0A9C-B9A9-894E-8DF8-21B0034B9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108758" y="2533506"/>
              <a:ext cx="914400" cy="914400"/>
            </a:xfrm>
            <a:prstGeom prst="rect">
              <a:avLst/>
            </a:prstGeom>
          </p:spPr>
        </p:pic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A477CE3-CD28-3E48-A87D-302E91326CD9}"/>
              </a:ext>
            </a:extLst>
          </p:cNvPr>
          <p:cNvGrpSpPr/>
          <p:nvPr/>
        </p:nvGrpSpPr>
        <p:grpSpPr>
          <a:xfrm>
            <a:off x="10808364" y="3699065"/>
            <a:ext cx="1284165" cy="553139"/>
            <a:chOff x="8383723" y="5559292"/>
            <a:chExt cx="1284165" cy="553139"/>
          </a:xfrm>
        </p:grpSpPr>
        <p:pic>
          <p:nvPicPr>
            <p:cNvPr id="149" name="Graphic 148" descr="Sparrow">
              <a:extLst>
                <a:ext uri="{FF2B5EF4-FFF2-40B4-BE49-F238E27FC236}">
                  <a16:creationId xmlns:a16="http://schemas.microsoft.com/office/drawing/2014/main" id="{E6BAC94F-D2C5-294A-8816-574006639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83723" y="5562295"/>
              <a:ext cx="547602" cy="547602"/>
            </a:xfrm>
            <a:prstGeom prst="rect">
              <a:avLst/>
            </a:prstGeom>
          </p:spPr>
        </p:pic>
        <p:pic>
          <p:nvPicPr>
            <p:cNvPr id="150" name="Graphic 149" descr="Sparrow">
              <a:extLst>
                <a:ext uri="{FF2B5EF4-FFF2-40B4-BE49-F238E27FC236}">
                  <a16:creationId xmlns:a16="http://schemas.microsoft.com/office/drawing/2014/main" id="{D8AF27FD-1B5A-144C-B7A5-DE35A9381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53784" y="5559292"/>
              <a:ext cx="547602" cy="547602"/>
            </a:xfrm>
            <a:prstGeom prst="rect">
              <a:avLst/>
            </a:prstGeom>
          </p:spPr>
        </p:pic>
        <p:pic>
          <p:nvPicPr>
            <p:cNvPr id="151" name="Graphic 150" descr="Sparrow">
              <a:extLst>
                <a:ext uri="{FF2B5EF4-FFF2-40B4-BE49-F238E27FC236}">
                  <a16:creationId xmlns:a16="http://schemas.microsoft.com/office/drawing/2014/main" id="{EA9322F9-FA77-9A41-82BC-ACCD8BA61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120286" y="5564829"/>
              <a:ext cx="547602" cy="547602"/>
            </a:xfrm>
            <a:prstGeom prst="rect">
              <a:avLst/>
            </a:prstGeom>
          </p:spPr>
        </p:pic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7E2B6F1-38AD-024A-881B-E13A4CD5DEBF}"/>
              </a:ext>
            </a:extLst>
          </p:cNvPr>
          <p:cNvGrpSpPr/>
          <p:nvPr/>
        </p:nvGrpSpPr>
        <p:grpSpPr>
          <a:xfrm>
            <a:off x="6353628" y="3699065"/>
            <a:ext cx="1332248" cy="553818"/>
            <a:chOff x="2603360" y="5514022"/>
            <a:chExt cx="1332248" cy="553818"/>
          </a:xfrm>
        </p:grpSpPr>
        <p:pic>
          <p:nvPicPr>
            <p:cNvPr id="157" name="Graphic 156" descr="Sparrow">
              <a:extLst>
                <a:ext uri="{FF2B5EF4-FFF2-40B4-BE49-F238E27FC236}">
                  <a16:creationId xmlns:a16="http://schemas.microsoft.com/office/drawing/2014/main" id="{F546F4C5-31C2-C84A-A639-697856037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03360" y="5514022"/>
              <a:ext cx="547602" cy="547602"/>
            </a:xfrm>
            <a:prstGeom prst="rect">
              <a:avLst/>
            </a:prstGeom>
          </p:spPr>
        </p:pic>
        <p:pic>
          <p:nvPicPr>
            <p:cNvPr id="158" name="Graphic 157" descr="Sparrow">
              <a:extLst>
                <a:ext uri="{FF2B5EF4-FFF2-40B4-BE49-F238E27FC236}">
                  <a16:creationId xmlns:a16="http://schemas.microsoft.com/office/drawing/2014/main" id="{934B5AE9-4D2A-FC40-A72D-FD0299243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86876" y="5520238"/>
              <a:ext cx="547602" cy="547602"/>
            </a:xfrm>
            <a:prstGeom prst="rect">
              <a:avLst/>
            </a:prstGeom>
          </p:spPr>
        </p:pic>
        <p:pic>
          <p:nvPicPr>
            <p:cNvPr id="159" name="Graphic 158" descr="Sparrow">
              <a:extLst>
                <a:ext uri="{FF2B5EF4-FFF2-40B4-BE49-F238E27FC236}">
                  <a16:creationId xmlns:a16="http://schemas.microsoft.com/office/drawing/2014/main" id="{6A28649F-43D1-DA40-A459-69DB30181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88006" y="5514022"/>
              <a:ext cx="547602" cy="547602"/>
            </a:xfrm>
            <a:prstGeom prst="rect">
              <a:avLst/>
            </a:prstGeom>
          </p:spPr>
        </p:pic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7C8CD013-2A0E-A641-A5E1-FD00115BC261}"/>
              </a:ext>
            </a:extLst>
          </p:cNvPr>
          <p:cNvGrpSpPr/>
          <p:nvPr/>
        </p:nvGrpSpPr>
        <p:grpSpPr>
          <a:xfrm>
            <a:off x="8614183" y="3728090"/>
            <a:ext cx="1326351" cy="548606"/>
            <a:chOff x="5576194" y="5514022"/>
            <a:chExt cx="1326351" cy="548606"/>
          </a:xfrm>
        </p:grpSpPr>
        <p:pic>
          <p:nvPicPr>
            <p:cNvPr id="161" name="Graphic 160" descr="Sparrow">
              <a:extLst>
                <a:ext uri="{FF2B5EF4-FFF2-40B4-BE49-F238E27FC236}">
                  <a16:creationId xmlns:a16="http://schemas.microsoft.com/office/drawing/2014/main" id="{D9A25C59-3CC2-144E-B73C-93961F31C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54943" y="5514022"/>
              <a:ext cx="547602" cy="547602"/>
            </a:xfrm>
            <a:prstGeom prst="rect">
              <a:avLst/>
            </a:prstGeom>
          </p:spPr>
        </p:pic>
        <p:pic>
          <p:nvPicPr>
            <p:cNvPr id="162" name="Graphic 161" descr="Sparrow">
              <a:extLst>
                <a:ext uri="{FF2B5EF4-FFF2-40B4-BE49-F238E27FC236}">
                  <a16:creationId xmlns:a16="http://schemas.microsoft.com/office/drawing/2014/main" id="{573F09E6-FB1E-844B-9456-171D26FE5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58931" y="5514022"/>
              <a:ext cx="547602" cy="547602"/>
            </a:xfrm>
            <a:prstGeom prst="rect">
              <a:avLst/>
            </a:prstGeom>
          </p:spPr>
        </p:pic>
        <p:pic>
          <p:nvPicPr>
            <p:cNvPr id="163" name="Graphic 162" descr="Sparrow">
              <a:extLst>
                <a:ext uri="{FF2B5EF4-FFF2-40B4-BE49-F238E27FC236}">
                  <a16:creationId xmlns:a16="http://schemas.microsoft.com/office/drawing/2014/main" id="{EFAB52B6-673A-AB48-A486-F69868FD3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576194" y="5515026"/>
              <a:ext cx="547602" cy="547602"/>
            </a:xfrm>
            <a:prstGeom prst="rect">
              <a:avLst/>
            </a:prstGeom>
          </p:spPr>
        </p:pic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B90DBB38-05F1-7243-91C0-24E06B2923CC}"/>
              </a:ext>
            </a:extLst>
          </p:cNvPr>
          <p:cNvSpPr txBox="1"/>
          <p:nvPr/>
        </p:nvSpPr>
        <p:spPr>
          <a:xfrm>
            <a:off x="600560" y="3351322"/>
            <a:ext cx="27307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dirty="0"/>
              <a:t>ψ</a:t>
            </a:r>
            <a:r>
              <a:rPr lang="en-US" sz="1600" baseline="-25000" dirty="0"/>
              <a:t>1 </a:t>
            </a:r>
            <a:r>
              <a:rPr lang="en-US" sz="1600" dirty="0"/>
              <a:t> * p</a:t>
            </a:r>
            <a:r>
              <a:rPr lang="en-US" sz="1600" baseline="-25000" dirty="0"/>
              <a:t>1,1</a:t>
            </a:r>
            <a:r>
              <a:rPr lang="en-US" sz="1600" dirty="0"/>
              <a:t> * (1 - p</a:t>
            </a:r>
            <a:r>
              <a:rPr lang="en-US" sz="1600" baseline="-25000" dirty="0"/>
              <a:t>1,2</a:t>
            </a:r>
            <a:r>
              <a:rPr lang="en-US" sz="1600" dirty="0"/>
              <a:t>) * p</a:t>
            </a:r>
            <a:r>
              <a:rPr lang="en-US" sz="1600" baseline="-25000" dirty="0"/>
              <a:t>1,3</a:t>
            </a:r>
            <a:endParaRPr lang="en-US" sz="1600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66E4CB56-CB5F-F442-9F01-23C0743C8495}"/>
              </a:ext>
            </a:extLst>
          </p:cNvPr>
          <p:cNvSpPr txBox="1"/>
          <p:nvPr/>
        </p:nvSpPr>
        <p:spPr>
          <a:xfrm>
            <a:off x="588198" y="4379217"/>
            <a:ext cx="46153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(1 - </a:t>
            </a:r>
            <a:r>
              <a:rPr lang="el-GR" sz="1600" dirty="0"/>
              <a:t>ε</a:t>
            </a:r>
            <a:r>
              <a:rPr lang="en-US" sz="1600" baseline="-25000" dirty="0"/>
              <a:t>1</a:t>
            </a:r>
            <a:r>
              <a:rPr lang="en-US" sz="1600" dirty="0"/>
              <a:t>) + (1 - p</a:t>
            </a:r>
            <a:r>
              <a:rPr lang="en-US" sz="1600" baseline="-25000" dirty="0"/>
              <a:t>2,1</a:t>
            </a:r>
            <a:r>
              <a:rPr lang="en-US" sz="1600" dirty="0"/>
              <a:t>) * (1 - p</a:t>
            </a:r>
            <a:r>
              <a:rPr lang="en-US" sz="1600" baseline="-25000" dirty="0"/>
              <a:t>2,2</a:t>
            </a:r>
            <a:r>
              <a:rPr lang="en-US" sz="1600" dirty="0"/>
              <a:t>) * (1 - p</a:t>
            </a:r>
            <a:r>
              <a:rPr lang="en-US" sz="1600" baseline="-25000" dirty="0"/>
              <a:t>2,3</a:t>
            </a:r>
            <a:r>
              <a:rPr lang="en-US" sz="1600" dirty="0"/>
              <a:t>) + (1 - </a:t>
            </a:r>
            <a:r>
              <a:rPr lang="el-GR" sz="1600" dirty="0"/>
              <a:t>ε</a:t>
            </a:r>
            <a:r>
              <a:rPr lang="en-US" sz="1600" baseline="-25000" dirty="0"/>
              <a:t>2</a:t>
            </a:r>
            <a:r>
              <a:rPr lang="en-US" sz="1600" dirty="0"/>
              <a:t>) + </a:t>
            </a:r>
            <a:r>
              <a:rPr lang="el-GR" sz="1600" dirty="0"/>
              <a:t>ε</a:t>
            </a:r>
            <a:r>
              <a:rPr lang="en-US" sz="1600" baseline="-25000" dirty="0"/>
              <a:t>1</a:t>
            </a:r>
            <a:r>
              <a:rPr lang="el-GR" sz="1600" dirty="0"/>
              <a:t> γ</a:t>
            </a:r>
            <a:r>
              <a:rPr lang="en-US" sz="1600" baseline="-25000" dirty="0"/>
              <a:t>2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06E6245F-56EF-E041-9DC4-A42F4CE5B9B2}"/>
              </a:ext>
            </a:extLst>
          </p:cNvPr>
          <p:cNvSpPr txBox="1"/>
          <p:nvPr/>
        </p:nvSpPr>
        <p:spPr>
          <a:xfrm>
            <a:off x="571091" y="5495815"/>
            <a:ext cx="18277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 p</a:t>
            </a:r>
            <a:r>
              <a:rPr lang="en-US" sz="1600" baseline="-25000" dirty="0"/>
              <a:t>3,1</a:t>
            </a:r>
            <a:r>
              <a:rPr lang="en-US" sz="1600" dirty="0"/>
              <a:t> * p</a:t>
            </a:r>
            <a:r>
              <a:rPr lang="en-US" sz="1600" baseline="-25000" dirty="0"/>
              <a:t>3,2</a:t>
            </a:r>
            <a:r>
              <a:rPr lang="en-US" sz="1600" dirty="0"/>
              <a:t> *</a:t>
            </a:r>
            <a:r>
              <a:rPr lang="en-US" sz="1600" baseline="-25000" dirty="0"/>
              <a:t> </a:t>
            </a:r>
            <a:r>
              <a:rPr lang="en-US" sz="1600" dirty="0"/>
              <a:t>(1 - p</a:t>
            </a:r>
            <a:r>
              <a:rPr lang="en-US" sz="1600" baseline="-25000" dirty="0"/>
              <a:t>3,3</a:t>
            </a:r>
            <a:r>
              <a:rPr lang="en-US" sz="1600" dirty="0"/>
              <a:t>)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BB7F9A55-65BF-E645-86B7-644B3CA6BB4F}"/>
              </a:ext>
            </a:extLst>
          </p:cNvPr>
          <p:cNvSpPr txBox="1"/>
          <p:nvPr/>
        </p:nvSpPr>
        <p:spPr>
          <a:xfrm>
            <a:off x="600560" y="1798041"/>
            <a:ext cx="5100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</a:rPr>
              <a:t>Test Yourself! Write out the probability statements for the detection history</a:t>
            </a:r>
          </a:p>
        </p:txBody>
      </p:sp>
    </p:spTree>
    <p:extLst>
      <p:ext uri="{BB962C8B-B14F-4D97-AF65-F5344CB8AC3E}">
        <p14:creationId xmlns:p14="http://schemas.microsoft.com/office/powerpoint/2010/main" val="242557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  <p:bldP spid="165" grpId="0"/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D65E0-E433-504E-9BE8-CF04B497A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Covariates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F2135-8DC7-F341-99F2-02EF852C7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65622"/>
          </a:xfrm>
        </p:spPr>
        <p:txBody>
          <a:bodyPr/>
          <a:lstStyle/>
          <a:p>
            <a:r>
              <a:rPr lang="en-US" dirty="0"/>
              <a:t>Modeled same as single season but with 2 new parameters</a:t>
            </a:r>
          </a:p>
          <a:p>
            <a:pPr lvl="1"/>
            <a:r>
              <a:rPr lang="en-US" dirty="0"/>
              <a:t>Detection</a:t>
            </a:r>
          </a:p>
          <a:p>
            <a:pPr lvl="1"/>
            <a:r>
              <a:rPr lang="en-US" dirty="0"/>
              <a:t>Occupancy 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Colonization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Extinction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B33CEBE-09F6-9649-B8B5-368088762A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8743397"/>
              </p:ext>
            </p:extLst>
          </p:nvPr>
        </p:nvGraphicFramePr>
        <p:xfrm>
          <a:off x="1251138" y="4612562"/>
          <a:ext cx="7753350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Equation" r:id="rId3" imgW="2273040" imgH="241200" progId="Equation.KSEE3">
                  <p:embed/>
                </p:oleObj>
              </mc:Choice>
              <mc:Fallback>
                <p:oleObj name="Equation" r:id="rId3" imgW="2273040" imgH="241200" progId="Equation.KSEE3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DF2FACAF-2F73-4CF2-9226-729799AF04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51138" y="4612562"/>
                        <a:ext cx="7753350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D9D6849-520F-324C-9D42-D0298A7A6885}"/>
              </a:ext>
            </a:extLst>
          </p:cNvPr>
          <p:cNvSpPr/>
          <p:nvPr/>
        </p:nvSpPr>
        <p:spPr>
          <a:xfrm>
            <a:off x="2407024" y="4746812"/>
            <a:ext cx="584947" cy="5311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>
            <a:extLst>
              <a:ext uri="{FF2B5EF4-FFF2-40B4-BE49-F238E27FC236}">
                <a16:creationId xmlns:a16="http://schemas.microsoft.com/office/drawing/2014/main" id="{38901FC1-F5DC-194D-83FD-AB5927F19731}"/>
              </a:ext>
            </a:extLst>
          </p:cNvPr>
          <p:cNvSpPr/>
          <p:nvPr/>
        </p:nvSpPr>
        <p:spPr>
          <a:xfrm>
            <a:off x="2551579" y="4040952"/>
            <a:ext cx="295835" cy="63873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06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3F21-620F-DA4D-B584-49C403A9C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F376-5B1B-5749-AECF-62EF89EE0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unmodeled heterogeneity in any parameters </a:t>
            </a:r>
          </a:p>
          <a:p>
            <a:r>
              <a:rPr lang="en-US" dirty="0"/>
              <a:t>Occupancy constant across surveys in a season (closure within seasons)</a:t>
            </a:r>
          </a:p>
          <a:p>
            <a:r>
              <a:rPr lang="en-US" dirty="0"/>
              <a:t>Detection of organism independent from detection history</a:t>
            </a:r>
          </a:p>
          <a:p>
            <a:r>
              <a:rPr lang="en-US" dirty="0"/>
              <a:t>Organism never falsely detected (no false positives)</a:t>
            </a:r>
          </a:p>
        </p:txBody>
      </p:sp>
    </p:spTree>
    <p:extLst>
      <p:ext uri="{BB962C8B-B14F-4D97-AF65-F5344CB8AC3E}">
        <p14:creationId xmlns:p14="http://schemas.microsoft.com/office/powerpoint/2010/main" val="703636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523</Words>
  <Application>Microsoft Macintosh PowerPoint</Application>
  <PresentationFormat>Widescreen</PresentationFormat>
  <Paragraphs>157</Paragraphs>
  <Slides>10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Equation</vt:lpstr>
      <vt:lpstr>Multi-season occupancy models</vt:lpstr>
      <vt:lpstr>Did they stay or did they go?</vt:lpstr>
      <vt:lpstr>Multi-season model</vt:lpstr>
      <vt:lpstr>Hierarchical study design</vt:lpstr>
      <vt:lpstr>Implicit dynamics model</vt:lpstr>
      <vt:lpstr>Explicit dynamics model</vt:lpstr>
      <vt:lpstr>Explicit dynamics model</vt:lpstr>
      <vt:lpstr>Covariates</vt:lpstr>
      <vt:lpstr>Assumptions</vt:lpstr>
      <vt:lpstr>Real world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Multi-season occupancy models</dc:title>
  <dc:creator>Pierce, Allison K</dc:creator>
  <cp:lastModifiedBy>Pierce, Allison K</cp:lastModifiedBy>
  <cp:revision>1</cp:revision>
  <dcterms:created xsi:type="dcterms:W3CDTF">2019-08-31T06:06:50Z</dcterms:created>
  <dcterms:modified xsi:type="dcterms:W3CDTF">2019-08-31T13:02:00Z</dcterms:modified>
</cp:coreProperties>
</file>